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52"/>
  </p:notesMasterIdLst>
  <p:handoutMasterIdLst>
    <p:handoutMasterId r:id="rId53"/>
  </p:handoutMasterIdLst>
  <p:sldIdLst>
    <p:sldId id="574" r:id="rId2"/>
    <p:sldId id="438" r:id="rId3"/>
    <p:sldId id="380" r:id="rId4"/>
    <p:sldId id="384" r:id="rId5"/>
    <p:sldId id="422" r:id="rId6"/>
    <p:sldId id="545" r:id="rId7"/>
    <p:sldId id="618" r:id="rId8"/>
    <p:sldId id="319" r:id="rId9"/>
    <p:sldId id="576" r:id="rId10"/>
    <p:sldId id="479" r:id="rId11"/>
    <p:sldId id="266" r:id="rId12"/>
    <p:sldId id="577" r:id="rId13"/>
    <p:sldId id="579" r:id="rId14"/>
    <p:sldId id="580" r:id="rId15"/>
    <p:sldId id="602" r:id="rId16"/>
    <p:sldId id="631" r:id="rId17"/>
    <p:sldId id="632" r:id="rId18"/>
    <p:sldId id="633" r:id="rId19"/>
    <p:sldId id="605" r:id="rId20"/>
    <p:sldId id="614" r:id="rId21"/>
    <p:sldId id="570" r:id="rId22"/>
    <p:sldId id="608" r:id="rId23"/>
    <p:sldId id="611" r:id="rId24"/>
    <p:sldId id="612" r:id="rId25"/>
    <p:sldId id="581" r:id="rId26"/>
    <p:sldId id="628" r:id="rId27"/>
    <p:sldId id="627" r:id="rId28"/>
    <p:sldId id="634" r:id="rId29"/>
    <p:sldId id="629" r:id="rId30"/>
    <p:sldId id="635" r:id="rId31"/>
    <p:sldId id="636" r:id="rId32"/>
    <p:sldId id="637" r:id="rId33"/>
    <p:sldId id="625" r:id="rId34"/>
    <p:sldId id="453" r:id="rId35"/>
    <p:sldId id="454" r:id="rId36"/>
    <p:sldId id="455" r:id="rId37"/>
    <p:sldId id="571" r:id="rId38"/>
    <p:sldId id="600" r:id="rId39"/>
    <p:sldId id="522" r:id="rId40"/>
    <p:sldId id="523" r:id="rId41"/>
    <p:sldId id="524" r:id="rId42"/>
    <p:sldId id="474" r:id="rId43"/>
    <p:sldId id="526" r:id="rId44"/>
    <p:sldId id="527" r:id="rId45"/>
    <p:sldId id="528" r:id="rId46"/>
    <p:sldId id="638" r:id="rId47"/>
    <p:sldId id="532" r:id="rId48"/>
    <p:sldId id="533" r:id="rId49"/>
    <p:sldId id="477" r:id="rId50"/>
    <p:sldId id="291" r:id="rId51"/>
  </p:sldIdLst>
  <p:sldSz cx="9144000" cy="5143500" type="screen16x9"/>
  <p:notesSz cx="6858000" cy="9144000"/>
  <p:embeddedFontLst>
    <p:embeddedFont>
      <p:font typeface="Calibri" panose="020F0502020204030204" pitchFamily="34" charset="0"/>
      <p:regular r:id="rId54"/>
      <p:bold r:id="rId55"/>
      <p:italic r:id="rId56"/>
      <p:boldItalic r:id="rId57"/>
    </p:embeddedFont>
    <p:embeddedFont>
      <p:font typeface="微软雅黑" panose="020B0503020204020204" pitchFamily="34" charset="-122"/>
      <p:regular r:id="rId58"/>
      <p:bold r:id="rId59"/>
    </p:embeddedFont>
    <p:embeddedFont>
      <p:font typeface="楷体" panose="02010609060101010101" pitchFamily="49" charset="-122"/>
      <p:regular r:id="rId60"/>
    </p:embeddedFont>
    <p:embeddedFont>
      <p:font typeface="汉语拼音" panose="000B0604020202020204" pitchFamily="34" charset="0"/>
      <p:regular r:id="rId61"/>
    </p:embeddedFont>
    <p:embeddedFont>
      <p:font typeface="黑体" panose="02010609060101010101" pitchFamily="49" charset="-122"/>
      <p:regular r:id="rId62"/>
    </p:embeddedFont>
    <p:embeddedFont>
      <p:font typeface="Impact" panose="020B0806030902050204" pitchFamily="34" charset="0"/>
      <p:regular r:id="rId63"/>
    </p:embeddedFont>
  </p:embeddedFont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58" autoAdjust="0"/>
    <p:restoredTop sz="95062" autoAdjust="0"/>
  </p:normalViewPr>
  <p:slideViewPr>
    <p:cSldViewPr>
      <p:cViewPr varScale="1">
        <p:scale>
          <a:sx n="113" d="100"/>
          <a:sy n="113" d="100"/>
        </p:scale>
        <p:origin x="-432" y="-102"/>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2.fntdata"/><Relationship Id="rId63" Type="http://schemas.openxmlformats.org/officeDocument/2006/relationships/font" Target="fonts/font10.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openxmlformats.org/officeDocument/2006/relationships/font" Target="fonts/font5.fntdata"/><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4.fntdata"/><Relationship Id="rId61"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openxmlformats.org/officeDocument/2006/relationships/font" Target="fonts/font7.fntdata"/><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3.fntdata"/><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6.fntdata"/><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fntdata"/><Relationship Id="rId62" Type="http://schemas.openxmlformats.org/officeDocument/2006/relationships/font" Target="fonts/font9.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545C98F9-CDF0-4CFD-89F5-D8DB1576B59B}"/>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a:extLst>
              <a:ext uri="{FF2B5EF4-FFF2-40B4-BE49-F238E27FC236}">
                <a16:creationId xmlns:a16="http://schemas.microsoft.com/office/drawing/2014/main" xmlns="" id="{3108878C-A694-4478-A8D7-35F7E055056F}"/>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页脚占位符 3">
            <a:extLst>
              <a:ext uri="{FF2B5EF4-FFF2-40B4-BE49-F238E27FC236}">
                <a16:creationId xmlns:a16="http://schemas.microsoft.com/office/drawing/2014/main" xmlns="" id="{33FD7C73-436D-415C-8E6F-C88E27B28D2C}"/>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5" name="灯片编号占位符 4">
            <a:extLst>
              <a:ext uri="{FF2B5EF4-FFF2-40B4-BE49-F238E27FC236}">
                <a16:creationId xmlns:a16="http://schemas.microsoft.com/office/drawing/2014/main" xmlns="" id="{B2828EC1-7EAA-48B5-8437-E080FDCEEB42}"/>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noProof="1" dirty="0"/>
            </a:lvl1pPr>
          </a:lstStyle>
          <a:p>
            <a:fld id="{6135D586-B16D-4292-8508-F69D943FFEF6}" type="slidenum">
              <a:rPr lang="zh-CN" altLang="en-US"/>
              <a:pPr/>
              <a:t>‹#›</a:t>
            </a:fld>
            <a:endParaRPr lang="zh-CN" altLang="en-US"/>
          </a:p>
        </p:txBody>
      </p:sp>
    </p:spTree>
    <p:extLst>
      <p:ext uri="{BB962C8B-B14F-4D97-AF65-F5344CB8AC3E}">
        <p14:creationId xmlns:p14="http://schemas.microsoft.com/office/powerpoint/2010/main" val="2836284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A1BB2BF5-F396-4DD2-8F70-74A3D1B5511E}"/>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a:extLst>
              <a:ext uri="{FF2B5EF4-FFF2-40B4-BE49-F238E27FC236}">
                <a16:creationId xmlns:a16="http://schemas.microsoft.com/office/drawing/2014/main" xmlns="" id="{843DC5F0-8BBB-4BCA-B581-4FF16AAAB94A}"/>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幻灯片图像占位符 3">
            <a:extLst>
              <a:ext uri="{FF2B5EF4-FFF2-40B4-BE49-F238E27FC236}">
                <a16:creationId xmlns:a16="http://schemas.microsoft.com/office/drawing/2014/main" xmlns="" id="{0D8747F2-AC78-4DF5-AF7C-C44827311002}"/>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16:creationId xmlns:a16="http://schemas.microsoft.com/office/drawing/2014/main" xmlns="" id="{0F4ED695-DB41-479A-9004-07AC9CCF4D80}"/>
              </a:ext>
            </a:extLst>
          </p:cNvPr>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a16="http://schemas.microsoft.com/office/drawing/2014/main" xmlns="" id="{925686E0-BADC-47B9-849D-FD0243E796BA}"/>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7" name="灯片编号占位符 6">
            <a:extLst>
              <a:ext uri="{FF2B5EF4-FFF2-40B4-BE49-F238E27FC236}">
                <a16:creationId xmlns:a16="http://schemas.microsoft.com/office/drawing/2014/main" xmlns="" id="{1577E7A8-0031-476C-9A0E-58E4C3354AC5}"/>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noProof="1" dirty="0"/>
            </a:lvl1pPr>
          </a:lstStyle>
          <a:p>
            <a:fld id="{44380C6F-2167-414D-9F26-F723F5470F1D}" type="slidenum">
              <a:rPr lang="zh-CN" altLang="en-US"/>
              <a:pPr/>
              <a:t>‹#›</a:t>
            </a:fld>
            <a:endParaRPr lang="zh-CN" altLang="en-US"/>
          </a:p>
        </p:txBody>
      </p:sp>
    </p:spTree>
    <p:extLst>
      <p:ext uri="{BB962C8B-B14F-4D97-AF65-F5344CB8AC3E}">
        <p14:creationId xmlns:p14="http://schemas.microsoft.com/office/powerpoint/2010/main" val="257495511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幻灯片图像占位符 1">
            <a:extLst>
              <a:ext uri="{FF2B5EF4-FFF2-40B4-BE49-F238E27FC236}">
                <a16:creationId xmlns:a16="http://schemas.microsoft.com/office/drawing/2014/main" xmlns="" id="{A01790C8-354F-4787-A3A1-99BFFC07AF80}"/>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8194" name="备注占位符 2">
            <a:extLst>
              <a:ext uri="{FF2B5EF4-FFF2-40B4-BE49-F238E27FC236}">
                <a16:creationId xmlns:a16="http://schemas.microsoft.com/office/drawing/2014/main" xmlns="" id="{B82462A6-79ED-4E99-8B68-5FEE664215A5}"/>
              </a:ext>
            </a:extLst>
          </p:cNvPr>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endParaRPr lang="zh-CN" altLang="en-US"/>
          </a:p>
        </p:txBody>
      </p:sp>
      <p:sp>
        <p:nvSpPr>
          <p:cNvPr id="8195" name="灯片编号占位符 3">
            <a:extLst>
              <a:ext uri="{FF2B5EF4-FFF2-40B4-BE49-F238E27FC236}">
                <a16:creationId xmlns:a16="http://schemas.microsoft.com/office/drawing/2014/main" xmlns="" id="{5618EB44-8D3E-4565-A664-467345D8A9B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EE2C45AE-607E-4DE2-BAAC-A557B54C478F}" type="slidenum">
              <a:rPr lang="zh-CN" altLang="en-US" sz="1800" smtClean="0"/>
              <a:pPr/>
              <a:t>4</a:t>
            </a:fld>
            <a:endParaRPr lang="zh-CN" altLang="en-US" sz="18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幻灯片图像占位符 1">
            <a:extLst>
              <a:ext uri="{FF2B5EF4-FFF2-40B4-BE49-F238E27FC236}">
                <a16:creationId xmlns:a16="http://schemas.microsoft.com/office/drawing/2014/main" xmlns="" id="{A00BD7A7-621C-4CD0-88E7-71CBF3B0404B}"/>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14338" name="备注占位符 2">
            <a:extLst>
              <a:ext uri="{FF2B5EF4-FFF2-40B4-BE49-F238E27FC236}">
                <a16:creationId xmlns:a16="http://schemas.microsoft.com/office/drawing/2014/main" xmlns="" id="{0C4FC422-F4B1-4B98-BD98-87A9AA3C7F1D}"/>
              </a:ext>
            </a:extLst>
          </p:cNvPr>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endParaRPr lang="zh-CN" altLang="en-US"/>
          </a:p>
        </p:txBody>
      </p:sp>
      <p:sp>
        <p:nvSpPr>
          <p:cNvPr id="14339" name="页脚占位符 1">
            <a:extLst>
              <a:ext uri="{FF2B5EF4-FFF2-40B4-BE49-F238E27FC236}">
                <a16:creationId xmlns:a16="http://schemas.microsoft.com/office/drawing/2014/main" xmlns="" id="{EE014C62-6D1A-4705-A5E3-7E609D0E7B25}"/>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a:t>状元成才路</a:t>
            </a:r>
          </a:p>
        </p:txBody>
      </p:sp>
      <p:sp>
        <p:nvSpPr>
          <p:cNvPr id="14340" name="页眉占位符 2">
            <a:extLst>
              <a:ext uri="{FF2B5EF4-FFF2-40B4-BE49-F238E27FC236}">
                <a16:creationId xmlns:a16="http://schemas.microsoft.com/office/drawing/2014/main" xmlns="" id="{9DB8D564-CACE-4209-A62B-020F2AA06244}"/>
              </a:ext>
            </a:extLst>
          </p:cNvPr>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a:t>状元成才路</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a:extLst>
              <a:ext uri="{FF2B5EF4-FFF2-40B4-BE49-F238E27FC236}">
                <a16:creationId xmlns:a16="http://schemas.microsoft.com/office/drawing/2014/main" xmlns="" id="{57BBB122-B9D2-41F1-BAE6-B0B35742BFD1}"/>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45058" name="备注占位符 2">
            <a:extLst>
              <a:ext uri="{FF2B5EF4-FFF2-40B4-BE49-F238E27FC236}">
                <a16:creationId xmlns:a16="http://schemas.microsoft.com/office/drawing/2014/main" xmlns="" id="{DB748E3B-ACB6-4296-9742-689F5C6064FA}"/>
              </a:ext>
            </a:extLst>
          </p:cNvPr>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endParaRPr lang="zh-CN" altLang="en-US"/>
          </a:p>
        </p:txBody>
      </p:sp>
      <p:sp>
        <p:nvSpPr>
          <p:cNvPr id="45059" name="页脚占位符 1">
            <a:extLst>
              <a:ext uri="{FF2B5EF4-FFF2-40B4-BE49-F238E27FC236}">
                <a16:creationId xmlns:a16="http://schemas.microsoft.com/office/drawing/2014/main" xmlns="" id="{C694ACD7-3B49-4A1D-A8D9-24E0FF70ECB4}"/>
              </a:ext>
            </a:extLst>
          </p:cNvPr>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a:t>状元成才路</a:t>
            </a:r>
          </a:p>
        </p:txBody>
      </p:sp>
      <p:sp>
        <p:nvSpPr>
          <p:cNvPr id="45060" name="页眉占位符 2">
            <a:extLst>
              <a:ext uri="{FF2B5EF4-FFF2-40B4-BE49-F238E27FC236}">
                <a16:creationId xmlns:a16="http://schemas.microsoft.com/office/drawing/2014/main" xmlns="" id="{78CFDCA3-8235-48E5-97E6-03F332C2C690}"/>
              </a:ext>
            </a:extLst>
          </p:cNvPr>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a:t>状元成才路</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9306896"/>
      </p:ext>
    </p:extLst>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2472635"/>
      </p:ext>
    </p:extLst>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23244593"/>
      </p:ext>
    </p:extLst>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710822"/>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1984907"/>
      </p:ext>
    </p:extLst>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0171107"/>
      </p:ext>
    </p:extLst>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9286822"/>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54497108"/>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3740070"/>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3389584"/>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7628298"/>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7895459"/>
      </p:ext>
    </p:extLst>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306569"/>
      </p:ext>
    </p:extLst>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8809648"/>
      </p:ext>
    </p:extLst>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1950800"/>
      </p:ext>
    </p:extLst>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068240"/>
      </p:ext>
    </p:extLst>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4679525"/>
      </p:ext>
    </p:extLst>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7786928"/>
      </p:ext>
    </p:extLst>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538709"/>
      </p:ext>
    </p:extLst>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6622964"/>
      </p:ext>
    </p:extLst>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235856"/>
      </p:ext>
    </p:extLst>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8712868"/>
      </p:ext>
    </p:extLst>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9248779"/>
      </p:ext>
    </p:extLst>
  </p:cSld>
  <p:clrMapOvr>
    <a:masterClrMapping/>
  </p:clrMapOvr>
  <p:transition spd="slow">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1172813"/>
      </p:ext>
    </p:extLst>
  </p:cSld>
  <p:clrMapOvr>
    <a:masterClrMapping/>
  </p:clrMapOvr>
  <p:transition spd="slow">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625852842"/>
      </p:ext>
    </p:extLst>
  </p:cSld>
  <p:clrMapOvr>
    <a:masterClrMapping/>
  </p:clrMapOvr>
  <p:transition spd="slow">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3875612"/>
      </p:ext>
    </p:extLst>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379096"/>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8295392"/>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4879832"/>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810492"/>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5253550"/>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6508157"/>
      </p:ext>
    </p:extLst>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623121"/>
      </p:ext>
    </p:extLst>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30" name="矩形 6">
            <a:extLst>
              <a:ext uri="{FF2B5EF4-FFF2-40B4-BE49-F238E27FC236}">
                <a16:creationId xmlns:a16="http://schemas.microsoft.com/office/drawing/2014/main" xmlns="" id="{4174C949-7D6C-4195-BDFD-350F0FB42368}"/>
              </a:ext>
            </a:extLst>
          </p:cNvPr>
          <p:cNvSpPr>
            <a:spLocks noChangeArrowheads="1"/>
          </p:cNvSpPr>
          <p:nvPr/>
        </p:nvSpPr>
        <p:spPr bwMode="auto">
          <a:xfrm>
            <a:off x="5167313" y="69850"/>
            <a:ext cx="2498120"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buFontTx/>
              <a:buNone/>
              <a:defRPr/>
            </a:pPr>
            <a:r>
              <a:rPr kumimoji="1" lang="en-US" altLang="zh-CN" sz="2800" b="1" dirty="0">
                <a:solidFill>
                  <a:srgbClr val="A11111"/>
                </a:solidFill>
                <a:latin typeface="宋体" panose="02010600030101010101" pitchFamily="2" charset="-122"/>
                <a:sym typeface="+mn-ea"/>
              </a:rPr>
              <a:t>7</a:t>
            </a:r>
            <a:r>
              <a:rPr kumimoji="1" lang="en-US" altLang="zh-CN" sz="2800" b="1" dirty="0" smtClean="0">
                <a:solidFill>
                  <a:srgbClr val="A11111"/>
                </a:solidFill>
                <a:latin typeface="宋体" panose="02010600030101010101" pitchFamily="2" charset="-122"/>
                <a:sym typeface="+mn-ea"/>
              </a:rPr>
              <a:t> </a:t>
            </a:r>
            <a:r>
              <a:rPr kumimoji="1" lang="zh-CN" altLang="en-US" sz="2400" b="1" dirty="0">
                <a:solidFill>
                  <a:srgbClr val="A11111"/>
                </a:solidFill>
                <a:latin typeface="宋体" panose="02010600030101010101" pitchFamily="2" charset="-122"/>
                <a:sym typeface="+mn-ea"/>
              </a:rPr>
              <a:t>回忆我的母亲</a:t>
            </a:r>
            <a:r>
              <a:rPr kumimoji="1" lang="en-US" altLang="zh-CN" sz="2400" b="1" dirty="0">
                <a:solidFill>
                  <a:srgbClr val="A11111"/>
                </a:solidFill>
                <a:latin typeface="宋体" panose="02010600030101010101" pitchFamily="2" charset="-122"/>
                <a:sym typeface="+mn-ea"/>
              </a:rPr>
              <a:t>/</a:t>
            </a:r>
          </a:p>
        </p:txBody>
      </p:sp>
      <p:pic>
        <p:nvPicPr>
          <p:cNvPr id="1029" name="Picture 9" descr="https://timgsa.baidu.com/timg?image&amp;quality=80&amp;size=b9999_10000&amp;sec=1553510022401&amp;di=eb5a990763e3525235a2b5a70fda4dee&amp;imgtype=0&amp;src=http%3A%2F%2Fimg.mp.sohu.com%2Fupload%2F20170513%2F2769b8f9f2a44187a2b134e016d821c8_th.png">
            <a:extLst>
              <a:ext uri="{FF2B5EF4-FFF2-40B4-BE49-F238E27FC236}">
                <a16:creationId xmlns:a16="http://schemas.microsoft.com/office/drawing/2014/main" xmlns="" id="{3FAE8283-65F2-4794-B82D-EB4D840BB572}"/>
              </a:ext>
            </a:extLst>
          </p:cNvPr>
          <p:cNvPicPr>
            <a:picLocks noChangeAspect="1" noChangeArrowheads="1"/>
          </p:cNvPicPr>
          <p:nvPr userDrawn="1"/>
        </p:nvPicPr>
        <p:blipFill>
          <a:blip r:embed="rId35">
            <a:extLst>
              <a:ext uri="{28A0092B-C50C-407E-A947-70E740481C1C}">
                <a14:useLocalDpi xmlns:a14="http://schemas.microsoft.com/office/drawing/2010/main" val="0"/>
              </a:ext>
            </a:extLst>
          </a:blip>
          <a:srcRect/>
          <a:stretch>
            <a:fillRect/>
          </a:stretch>
        </p:blipFill>
        <p:spPr bwMode="auto">
          <a:xfrm>
            <a:off x="7596188" y="4125913"/>
            <a:ext cx="1535112"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Users\Administrator\Desktop\初中七彩课堂图标.png"/>
          <p:cNvPicPr>
            <a:picLocks noChangeAspect="1" noChangeArrowheads="1"/>
          </p:cNvPicPr>
          <p:nvPr userDrawn="1"/>
        </p:nvPicPr>
        <p:blipFill>
          <a:blip r:embed="rId36"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93" r:id="rId1"/>
    <p:sldLayoutId id="2147483692" r:id="rId2"/>
    <p:sldLayoutId id="2147483691" r:id="rId3"/>
    <p:sldLayoutId id="2147483690" r:id="rId4"/>
    <p:sldLayoutId id="2147483689" r:id="rId5"/>
    <p:sldLayoutId id="2147483688" r:id="rId6"/>
    <p:sldLayoutId id="2147483687" r:id="rId7"/>
    <p:sldLayoutId id="2147483686" r:id="rId8"/>
    <p:sldLayoutId id="2147483685" r:id="rId9"/>
    <p:sldLayoutId id="2147483684" r:id="rId10"/>
    <p:sldLayoutId id="2147483683" r:id="rId11"/>
    <p:sldLayoutId id="2147483682" r:id="rId12"/>
    <p:sldLayoutId id="2147483681" r:id="rId13"/>
    <p:sldLayoutId id="2147483680" r:id="rId14"/>
    <p:sldLayoutId id="2147483679" r:id="rId15"/>
    <p:sldLayoutId id="2147483678" r:id="rId16"/>
    <p:sldLayoutId id="2147483677" r:id="rId17"/>
    <p:sldLayoutId id="2147483676" r:id="rId18"/>
    <p:sldLayoutId id="2147483675" r:id="rId19"/>
    <p:sldLayoutId id="2147483674" r:id="rId20"/>
    <p:sldLayoutId id="2147483673" r:id="rId21"/>
    <p:sldLayoutId id="2147483672" r:id="rId22"/>
    <p:sldLayoutId id="2147483671" r:id="rId23"/>
    <p:sldLayoutId id="2147483670" r:id="rId24"/>
    <p:sldLayoutId id="2147483669" r:id="rId25"/>
    <p:sldLayoutId id="2147483668" r:id="rId26"/>
    <p:sldLayoutId id="2147483667" r:id="rId27"/>
    <p:sldLayoutId id="2147483666" r:id="rId28"/>
    <p:sldLayoutId id="2147483665" r:id="rId29"/>
    <p:sldLayoutId id="2147483664" r:id="rId30"/>
    <p:sldLayoutId id="2147483663" r:id="rId31"/>
    <p:sldLayoutId id="2147483662" r:id="rId32"/>
    <p:sldLayoutId id="2147483661" r:id="rId33"/>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9.xml"/><Relationship Id="rId6" Type="http://schemas.openxmlformats.org/officeDocument/2006/relationships/image" Target="../media/image2.png"/><Relationship Id="rId5" Type="http://schemas.openxmlformats.org/officeDocument/2006/relationships/slide" Target="slide21.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3">
            <a:extLst>
              <a:ext uri="{FF2B5EF4-FFF2-40B4-BE49-F238E27FC236}">
                <a16:creationId xmlns:a16="http://schemas.microsoft.com/office/drawing/2014/main" xmlns="" id="{844A0A2B-12A7-4D48-A6D6-462FB2CB4358}"/>
              </a:ext>
            </a:extLst>
          </p:cNvPr>
          <p:cNvSpPr>
            <a:spLocks noChangeArrowheads="1"/>
          </p:cNvSpPr>
          <p:nvPr/>
        </p:nvSpPr>
        <p:spPr bwMode="auto">
          <a:xfrm>
            <a:off x="468313" y="869950"/>
            <a:ext cx="8207375" cy="319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3048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20000"/>
              </a:lnSpc>
            </a:pPr>
            <a:r>
              <a:rPr lang="en-US" altLang="zh-CN" sz="2800" b="1" dirty="0">
                <a:latin typeface="楷体" panose="02010609060101010101" pitchFamily="49" charset="-122"/>
                <a:ea typeface="楷体" panose="02010609060101010101" pitchFamily="49" charset="-122"/>
              </a:rPr>
              <a:t>  1944</a:t>
            </a:r>
            <a:r>
              <a:rPr lang="zh-CN" altLang="en-US" sz="2800" b="1" dirty="0">
                <a:latin typeface="楷体" panose="02010609060101010101" pitchFamily="49" charset="-122"/>
                <a:ea typeface="楷体" panose="02010609060101010101" pitchFamily="49" charset="-122"/>
              </a:rPr>
              <a:t>年</a:t>
            </a:r>
            <a:r>
              <a:rPr lang="en-US" altLang="zh-CN" sz="2800" b="1" dirty="0">
                <a:latin typeface="楷体" panose="02010609060101010101" pitchFamily="49" charset="-122"/>
                <a:ea typeface="楷体" panose="02010609060101010101" pitchFamily="49" charset="-122"/>
              </a:rPr>
              <a:t>4</a:t>
            </a:r>
            <a:r>
              <a:rPr lang="zh-CN" altLang="en-US" sz="2800" b="1" dirty="0">
                <a:latin typeface="楷体" panose="02010609060101010101" pitchFamily="49" charset="-122"/>
                <a:ea typeface="楷体" panose="02010609060101010101" pitchFamily="49" charset="-122"/>
              </a:rPr>
              <a:t>月</a:t>
            </a:r>
            <a:r>
              <a:rPr lang="en-US" altLang="zh-CN" sz="2800" b="1" dirty="0">
                <a:latin typeface="楷体" panose="02010609060101010101" pitchFamily="49" charset="-122"/>
                <a:ea typeface="楷体" panose="02010609060101010101" pitchFamily="49" charset="-122"/>
              </a:rPr>
              <a:t>10</a:t>
            </a:r>
            <a:r>
              <a:rPr lang="zh-CN" altLang="en-US" sz="2800" b="1" dirty="0">
                <a:latin typeface="楷体" panose="02010609060101010101" pitchFamily="49" charset="-122"/>
                <a:ea typeface="楷体" panose="02010609060101010101" pitchFamily="49" charset="-122"/>
              </a:rPr>
              <a:t>日，延安各界隆重举行追悼八路军总司令朱德的母亲钟太夫人的大会，这是中国共产党历史上仅有的一次为党的领导人的母亲举行的公祭仪式。</a:t>
            </a:r>
            <a:endParaRPr lang="en-US" altLang="zh-CN" sz="2800" b="1" dirty="0">
              <a:latin typeface="楷体" panose="02010609060101010101" pitchFamily="49" charset="-122"/>
              <a:ea typeface="楷体" panose="02010609060101010101" pitchFamily="49" charset="-122"/>
            </a:endParaRPr>
          </a:p>
          <a:p>
            <a:pPr eaLnBrk="0" hangingPunct="0">
              <a:lnSpc>
                <a:spcPct val="120000"/>
              </a:lnSpc>
            </a:pP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今天，就让我们走进朱德为母亲写的</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回忆我的母亲</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一文，认识这位伟大的母亲。</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1" name="组合 1">
            <a:extLst>
              <a:ext uri="{FF2B5EF4-FFF2-40B4-BE49-F238E27FC236}">
                <a16:creationId xmlns:a16="http://schemas.microsoft.com/office/drawing/2014/main" xmlns="" id="{56913E6B-29A2-4FB2-8ECE-10416FB7459C}"/>
              </a:ext>
            </a:extLst>
          </p:cNvPr>
          <p:cNvGrpSpPr>
            <a:grpSpLocks/>
          </p:cNvGrpSpPr>
          <p:nvPr/>
        </p:nvGrpSpPr>
        <p:grpSpPr bwMode="auto">
          <a:xfrm>
            <a:off x="539750" y="555625"/>
            <a:ext cx="1498600" cy="566738"/>
            <a:chOff x="611188" y="598488"/>
            <a:chExt cx="1498600" cy="566737"/>
          </a:xfrm>
        </p:grpSpPr>
        <p:sp>
          <p:nvSpPr>
            <p:cNvPr id="3" name="圆角矩形 2">
              <a:extLst>
                <a:ext uri="{FF2B5EF4-FFF2-40B4-BE49-F238E27FC236}">
                  <a16:creationId xmlns:a16="http://schemas.microsoft.com/office/drawing/2014/main" xmlns="" id="{6D99918D-2249-4C74-81D5-C9EA67518964}"/>
                </a:ext>
              </a:extLst>
            </p:cNvPr>
            <p:cNvSpPr/>
            <p:nvPr/>
          </p:nvSpPr>
          <p:spPr>
            <a:xfrm rot="20326116">
              <a:off x="1604963" y="719138"/>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4" name="圆角矩形 3">
              <a:extLst>
                <a:ext uri="{FF2B5EF4-FFF2-40B4-BE49-F238E27FC236}">
                  <a16:creationId xmlns:a16="http://schemas.microsoft.com/office/drawing/2014/main" xmlns="" id="{0FC717EB-D950-46C8-B59E-A5172373D47B}"/>
                </a:ext>
              </a:extLst>
            </p:cNvPr>
            <p:cNvSpPr/>
            <p:nvPr/>
          </p:nvSpPr>
          <p:spPr>
            <a:xfrm rot="319204">
              <a:off x="11191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5" name="圆角矩形 4">
              <a:extLst>
                <a:ext uri="{FF2B5EF4-FFF2-40B4-BE49-F238E27FC236}">
                  <a16:creationId xmlns:a16="http://schemas.microsoft.com/office/drawing/2014/main" xmlns="" id="{B4AB1937-B330-4A8B-9CE4-4C904D9D3CAF}"/>
                </a:ext>
              </a:extLst>
            </p:cNvPr>
            <p:cNvSpPr/>
            <p:nvPr/>
          </p:nvSpPr>
          <p:spPr>
            <a:xfrm rot="21148334">
              <a:off x="646113"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5365" name="矩形 1">
              <a:extLst>
                <a:ext uri="{FF2B5EF4-FFF2-40B4-BE49-F238E27FC236}">
                  <a16:creationId xmlns:a16="http://schemas.microsoft.com/office/drawing/2014/main" xmlns="" id="{02A247C9-E59A-45D5-A3E6-D3677630D973}"/>
                </a:ext>
              </a:extLst>
            </p:cNvPr>
            <p:cNvSpPr>
              <a:spLocks noChangeArrowheads="1"/>
            </p:cNvSpPr>
            <p:nvPr/>
          </p:nvSpPr>
          <p:spPr bwMode="auto">
            <a:xfrm>
              <a:off x="611188" y="598488"/>
              <a:ext cx="1498600"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形近字</a:t>
              </a:r>
            </a:p>
          </p:txBody>
        </p:sp>
      </p:grpSp>
      <p:sp>
        <p:nvSpPr>
          <p:cNvPr id="11267" name="TextBox 1">
            <a:extLst>
              <a:ext uri="{FF2B5EF4-FFF2-40B4-BE49-F238E27FC236}">
                <a16:creationId xmlns:a16="http://schemas.microsoft.com/office/drawing/2014/main" xmlns="" id="{66122253-DA42-4D24-A706-6E0A27D621B8}"/>
              </a:ext>
            </a:extLst>
          </p:cNvPr>
          <p:cNvSpPr txBox="1">
            <a:spLocks noChangeArrowheads="1"/>
          </p:cNvSpPr>
          <p:nvPr/>
        </p:nvSpPr>
        <p:spPr bwMode="auto">
          <a:xfrm>
            <a:off x="1873250" y="1765300"/>
            <a:ext cx="6080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熟</a:t>
            </a:r>
          </a:p>
        </p:txBody>
      </p:sp>
      <p:sp>
        <p:nvSpPr>
          <p:cNvPr id="11268" name="TextBox 3">
            <a:extLst>
              <a:ext uri="{FF2B5EF4-FFF2-40B4-BE49-F238E27FC236}">
                <a16:creationId xmlns:a16="http://schemas.microsoft.com/office/drawing/2014/main" xmlns="" id="{1C004332-0D4C-410C-B42A-E171ABBDAB46}"/>
              </a:ext>
            </a:extLst>
          </p:cNvPr>
          <p:cNvSpPr txBox="1">
            <a:spLocks noChangeArrowheads="1"/>
          </p:cNvSpPr>
          <p:nvPr/>
        </p:nvSpPr>
        <p:spPr bwMode="auto">
          <a:xfrm>
            <a:off x="6243638" y="1790700"/>
            <a:ext cx="5445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碗</a:t>
            </a:r>
          </a:p>
        </p:txBody>
      </p:sp>
      <p:sp>
        <p:nvSpPr>
          <p:cNvPr id="11269" name="TextBox 4">
            <a:extLst>
              <a:ext uri="{FF2B5EF4-FFF2-40B4-BE49-F238E27FC236}">
                <a16:creationId xmlns:a16="http://schemas.microsoft.com/office/drawing/2014/main" xmlns="" id="{EBEEF954-C3AA-400D-900B-A0A75F20365F}"/>
              </a:ext>
            </a:extLst>
          </p:cNvPr>
          <p:cNvSpPr txBox="1">
            <a:spLocks noChangeArrowheads="1"/>
          </p:cNvSpPr>
          <p:nvPr/>
        </p:nvSpPr>
        <p:spPr bwMode="auto">
          <a:xfrm>
            <a:off x="6243638" y="2563813"/>
            <a:ext cx="54451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婉</a:t>
            </a:r>
          </a:p>
        </p:txBody>
      </p:sp>
      <p:sp>
        <p:nvSpPr>
          <p:cNvPr id="11270" name="TextBox 9">
            <a:extLst>
              <a:ext uri="{FF2B5EF4-FFF2-40B4-BE49-F238E27FC236}">
                <a16:creationId xmlns:a16="http://schemas.microsoft.com/office/drawing/2014/main" xmlns="" id="{2B4FD58A-DB9B-4479-AA48-5001C1BACEDC}"/>
              </a:ext>
            </a:extLst>
          </p:cNvPr>
          <p:cNvSpPr txBox="1">
            <a:spLocks noChangeArrowheads="1"/>
          </p:cNvSpPr>
          <p:nvPr/>
        </p:nvSpPr>
        <p:spPr bwMode="auto">
          <a:xfrm>
            <a:off x="2297113" y="2552700"/>
            <a:ext cx="6492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塾</a:t>
            </a:r>
          </a:p>
        </p:txBody>
      </p:sp>
      <p:sp>
        <p:nvSpPr>
          <p:cNvPr id="22" name="左大括号 21">
            <a:extLst>
              <a:ext uri="{FF2B5EF4-FFF2-40B4-BE49-F238E27FC236}">
                <a16:creationId xmlns:a16="http://schemas.microsoft.com/office/drawing/2014/main" xmlns="" id="{E0A2B955-12D9-43D5-A715-254CD4F46D54}"/>
              </a:ext>
            </a:extLst>
          </p:cNvPr>
          <p:cNvSpPr/>
          <p:nvPr/>
        </p:nvSpPr>
        <p:spPr>
          <a:xfrm>
            <a:off x="609600" y="1914525"/>
            <a:ext cx="215900" cy="1944688"/>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2800" kern="0">
              <a:solidFill>
                <a:prstClr val="black"/>
              </a:solidFill>
              <a:latin typeface="楷体" panose="02010609060101010101" pitchFamily="49" charset="-122"/>
              <a:ea typeface="楷体" panose="02010609060101010101" pitchFamily="49" charset="-122"/>
            </a:endParaRPr>
          </a:p>
        </p:txBody>
      </p:sp>
      <p:sp>
        <p:nvSpPr>
          <p:cNvPr id="23" name="左大括号 22">
            <a:extLst>
              <a:ext uri="{FF2B5EF4-FFF2-40B4-BE49-F238E27FC236}">
                <a16:creationId xmlns:a16="http://schemas.microsoft.com/office/drawing/2014/main" xmlns="" id="{1460074F-520E-43FE-9A1C-43FC62A2B4D8}"/>
              </a:ext>
            </a:extLst>
          </p:cNvPr>
          <p:cNvSpPr/>
          <p:nvPr/>
        </p:nvSpPr>
        <p:spPr>
          <a:xfrm>
            <a:off x="4859338" y="1924050"/>
            <a:ext cx="217487" cy="1992313"/>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2800" kern="0">
              <a:solidFill>
                <a:prstClr val="black"/>
              </a:solidFill>
              <a:latin typeface="楷体" panose="02010609060101010101" pitchFamily="49" charset="-122"/>
              <a:ea typeface="楷体" panose="02010609060101010101" pitchFamily="49" charset="-122"/>
            </a:endParaRPr>
          </a:p>
        </p:txBody>
      </p:sp>
      <p:sp>
        <p:nvSpPr>
          <p:cNvPr id="25" name="矩形 24">
            <a:extLst>
              <a:ext uri="{FF2B5EF4-FFF2-40B4-BE49-F238E27FC236}">
                <a16:creationId xmlns:a16="http://schemas.microsoft.com/office/drawing/2014/main" xmlns="" id="{4D3279C5-7953-4CAE-9D54-7FF86DB14703}"/>
              </a:ext>
            </a:extLst>
          </p:cNvPr>
          <p:cNvSpPr>
            <a:spLocks noChangeArrowheads="1"/>
          </p:cNvSpPr>
          <p:nvPr/>
        </p:nvSpPr>
        <p:spPr bwMode="auto">
          <a:xfrm>
            <a:off x="900113" y="1771650"/>
            <a:ext cx="23717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dirty="0" err="1">
                <a:latin typeface="汉语拼音" pitchFamily="34" charset="0"/>
                <a:ea typeface="楷体" panose="02010609060101010101" pitchFamily="49" charset="-122"/>
              </a:rPr>
              <a:t>shú</a:t>
            </a:r>
            <a:r>
              <a:rPr lang="zh-CN" altLang="en-US" sz="2800" b="1" dirty="0">
                <a:latin typeface="楷体" panose="02010609060101010101" pitchFamily="49" charset="-122"/>
                <a:ea typeface="楷体" panose="02010609060101010101" pitchFamily="49" charset="-122"/>
              </a:rPr>
              <a:t>（   ）悉</a:t>
            </a:r>
          </a:p>
        </p:txBody>
      </p:sp>
      <p:sp>
        <p:nvSpPr>
          <p:cNvPr id="11274" name="TextBox 1">
            <a:extLst>
              <a:ext uri="{FF2B5EF4-FFF2-40B4-BE49-F238E27FC236}">
                <a16:creationId xmlns:a16="http://schemas.microsoft.com/office/drawing/2014/main" xmlns="" id="{1CB5B84E-5D72-4266-8710-1FC60C868CEC}"/>
              </a:ext>
            </a:extLst>
          </p:cNvPr>
          <p:cNvSpPr txBox="1">
            <a:spLocks noChangeArrowheads="1"/>
          </p:cNvSpPr>
          <p:nvPr/>
        </p:nvSpPr>
        <p:spPr bwMode="auto">
          <a:xfrm>
            <a:off x="1922463" y="3332163"/>
            <a:ext cx="6080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孰</a:t>
            </a:r>
          </a:p>
        </p:txBody>
      </p:sp>
      <p:sp>
        <p:nvSpPr>
          <p:cNvPr id="11275" name="TextBox 4">
            <a:extLst>
              <a:ext uri="{FF2B5EF4-FFF2-40B4-BE49-F238E27FC236}">
                <a16:creationId xmlns:a16="http://schemas.microsoft.com/office/drawing/2014/main" xmlns="" id="{2DCC4F34-A235-4A19-B73B-D36C01264216}"/>
              </a:ext>
            </a:extLst>
          </p:cNvPr>
          <p:cNvSpPr txBox="1">
            <a:spLocks noChangeArrowheads="1"/>
          </p:cNvSpPr>
          <p:nvPr/>
        </p:nvSpPr>
        <p:spPr bwMode="auto">
          <a:xfrm>
            <a:off x="6265863" y="3363913"/>
            <a:ext cx="5461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豌</a:t>
            </a:r>
          </a:p>
        </p:txBody>
      </p:sp>
      <p:sp>
        <p:nvSpPr>
          <p:cNvPr id="37" name="TextBox 36">
            <a:extLst>
              <a:ext uri="{FF2B5EF4-FFF2-40B4-BE49-F238E27FC236}">
                <a16:creationId xmlns:a16="http://schemas.microsoft.com/office/drawing/2014/main" xmlns="" id="{4ACFAEA2-4E8B-43C3-8471-58CA85CB9968}"/>
              </a:ext>
            </a:extLst>
          </p:cNvPr>
          <p:cNvSpPr txBox="1">
            <a:spLocks noChangeArrowheads="1"/>
          </p:cNvSpPr>
          <p:nvPr/>
        </p:nvSpPr>
        <p:spPr bwMode="auto">
          <a:xfrm>
            <a:off x="5105400" y="1781175"/>
            <a:ext cx="30956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latin typeface="汉语拼音" pitchFamily="34" charset="0"/>
                <a:ea typeface="楷体" panose="02010609060101010101" pitchFamily="49" charset="-122"/>
              </a:rPr>
              <a:t>wǎn</a:t>
            </a:r>
            <a:r>
              <a:rPr lang="zh-CN" altLang="en-US" sz="2800" b="1">
                <a:latin typeface="楷体" panose="02010609060101010101" pitchFamily="49" charset="-122"/>
                <a:ea typeface="楷体" panose="02010609060101010101" pitchFamily="49" charset="-122"/>
              </a:rPr>
              <a:t>（   ）碟</a:t>
            </a:r>
          </a:p>
        </p:txBody>
      </p:sp>
      <p:sp>
        <p:nvSpPr>
          <p:cNvPr id="38" name="TextBox 37">
            <a:extLst>
              <a:ext uri="{FF2B5EF4-FFF2-40B4-BE49-F238E27FC236}">
                <a16:creationId xmlns:a16="http://schemas.microsoft.com/office/drawing/2014/main" xmlns="" id="{C95CFBDB-B3E0-4E65-ABCE-6297E140DECB}"/>
              </a:ext>
            </a:extLst>
          </p:cNvPr>
          <p:cNvSpPr txBox="1">
            <a:spLocks noChangeArrowheads="1"/>
          </p:cNvSpPr>
          <p:nvPr/>
        </p:nvSpPr>
        <p:spPr bwMode="auto">
          <a:xfrm>
            <a:off x="5105400" y="3363913"/>
            <a:ext cx="3168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latin typeface="汉语拼音" pitchFamily="34" charset="0"/>
                <a:ea typeface="楷体" panose="02010609060101010101" pitchFamily="49" charset="-122"/>
              </a:rPr>
              <a:t>wān</a:t>
            </a:r>
            <a:r>
              <a:rPr lang="zh-CN" altLang="en-US" sz="2800" b="1">
                <a:latin typeface="楷体" panose="02010609060101010101" pitchFamily="49" charset="-122"/>
                <a:ea typeface="楷体" panose="02010609060101010101" pitchFamily="49" charset="-122"/>
              </a:rPr>
              <a:t>（   ）豆</a:t>
            </a:r>
          </a:p>
        </p:txBody>
      </p:sp>
      <p:sp>
        <p:nvSpPr>
          <p:cNvPr id="39" name="TextBox 38">
            <a:extLst>
              <a:ext uri="{FF2B5EF4-FFF2-40B4-BE49-F238E27FC236}">
                <a16:creationId xmlns:a16="http://schemas.microsoft.com/office/drawing/2014/main" xmlns="" id="{382D5AD3-3C7E-401B-936C-8AFDCB365167}"/>
              </a:ext>
            </a:extLst>
          </p:cNvPr>
          <p:cNvSpPr txBox="1">
            <a:spLocks noChangeArrowheads="1"/>
          </p:cNvSpPr>
          <p:nvPr/>
        </p:nvSpPr>
        <p:spPr bwMode="auto">
          <a:xfrm>
            <a:off x="5105400" y="2573338"/>
            <a:ext cx="27368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latin typeface="汉语拼音" pitchFamily="34" charset="0"/>
                <a:ea typeface="楷体" panose="02010609060101010101" pitchFamily="49" charset="-122"/>
              </a:rPr>
              <a:t>wǎn</a:t>
            </a:r>
            <a:r>
              <a:rPr lang="zh-CN" altLang="en-US" sz="2800" b="1">
                <a:latin typeface="楷体" panose="02010609060101010101" pitchFamily="49" charset="-122"/>
                <a:ea typeface="楷体" panose="02010609060101010101" pitchFamily="49" charset="-122"/>
              </a:rPr>
              <a:t>（   ）约</a:t>
            </a:r>
          </a:p>
        </p:txBody>
      </p:sp>
      <p:sp>
        <p:nvSpPr>
          <p:cNvPr id="33" name="矩形 32">
            <a:extLst>
              <a:ext uri="{FF2B5EF4-FFF2-40B4-BE49-F238E27FC236}">
                <a16:creationId xmlns:a16="http://schemas.microsoft.com/office/drawing/2014/main" xmlns="" id="{80B90AC5-668D-4079-BFC0-4331BD296C5C}"/>
              </a:ext>
            </a:extLst>
          </p:cNvPr>
          <p:cNvSpPr>
            <a:spLocks noChangeArrowheads="1"/>
          </p:cNvSpPr>
          <p:nvPr/>
        </p:nvSpPr>
        <p:spPr bwMode="auto">
          <a:xfrm>
            <a:off x="900113" y="2563813"/>
            <a:ext cx="23717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b="1">
                <a:latin typeface="楷体" panose="02010609060101010101" pitchFamily="49" charset="-122"/>
                <a:ea typeface="楷体" panose="02010609060101010101" pitchFamily="49" charset="-122"/>
              </a:rPr>
              <a:t>私</a:t>
            </a:r>
            <a:r>
              <a:rPr lang="en-US" altLang="zh-CN" sz="2800">
                <a:latin typeface="汉语拼音" pitchFamily="34" charset="0"/>
                <a:ea typeface="楷体" panose="02010609060101010101" pitchFamily="49" charset="-122"/>
              </a:rPr>
              <a:t>shú</a:t>
            </a:r>
            <a:r>
              <a:rPr lang="zh-CN" altLang="en-US" sz="2800" b="1">
                <a:latin typeface="楷体" panose="02010609060101010101" pitchFamily="49" charset="-122"/>
                <a:ea typeface="楷体" panose="02010609060101010101" pitchFamily="49" charset="-122"/>
              </a:rPr>
              <a:t>（   ）</a:t>
            </a:r>
          </a:p>
        </p:txBody>
      </p:sp>
      <p:sp>
        <p:nvSpPr>
          <p:cNvPr id="34" name="矩形 33">
            <a:extLst>
              <a:ext uri="{FF2B5EF4-FFF2-40B4-BE49-F238E27FC236}">
                <a16:creationId xmlns:a16="http://schemas.microsoft.com/office/drawing/2014/main" xmlns="" id="{F75BC1CC-914B-4EA1-B60A-D677DDC1D863}"/>
              </a:ext>
            </a:extLst>
          </p:cNvPr>
          <p:cNvSpPr>
            <a:spLocks noChangeArrowheads="1"/>
          </p:cNvSpPr>
          <p:nvPr/>
        </p:nvSpPr>
        <p:spPr bwMode="auto">
          <a:xfrm>
            <a:off x="900113" y="3354388"/>
            <a:ext cx="2371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a:latin typeface="汉语拼音" pitchFamily="34" charset="0"/>
                <a:ea typeface="楷体" panose="02010609060101010101" pitchFamily="49" charset="-122"/>
              </a:rPr>
              <a:t>shú</a:t>
            </a:r>
            <a:r>
              <a:rPr lang="zh-CN" altLang="en-US" sz="2800" b="1">
                <a:latin typeface="楷体" panose="02010609060101010101" pitchFamily="49" charset="-122"/>
                <a:ea typeface="楷体" panose="02010609060101010101" pitchFamily="49" charset="-122"/>
              </a:rPr>
              <a:t>（   ）与</a:t>
            </a:r>
          </a:p>
        </p:txBody>
      </p:sp>
      <p:grpSp>
        <p:nvGrpSpPr>
          <p:cNvPr id="15380" name="组合 55">
            <a:extLst>
              <a:ext uri="{FF2B5EF4-FFF2-40B4-BE49-F238E27FC236}">
                <a16:creationId xmlns:a16="http://schemas.microsoft.com/office/drawing/2014/main" xmlns="" id="{2CC12E23-7F43-44BF-B50F-8D3531410E7A}"/>
              </a:ext>
            </a:extLst>
          </p:cNvPr>
          <p:cNvGrpSpPr>
            <a:grpSpLocks/>
          </p:cNvGrpSpPr>
          <p:nvPr/>
        </p:nvGrpSpPr>
        <p:grpSpPr bwMode="auto">
          <a:xfrm>
            <a:off x="-3175" y="-20638"/>
            <a:ext cx="2006600" cy="523876"/>
            <a:chOff x="70" y="-63"/>
            <a:chExt cx="3161" cy="824"/>
          </a:xfrm>
        </p:grpSpPr>
        <p:sp>
          <p:nvSpPr>
            <p:cNvPr id="15381" name="文本框 6">
              <a:extLst>
                <a:ext uri="{FF2B5EF4-FFF2-40B4-BE49-F238E27FC236}">
                  <a16:creationId xmlns:a16="http://schemas.microsoft.com/office/drawing/2014/main" xmlns="" id="{DFF9D92A-1D40-4F8A-B73F-01CD2DDB548B}"/>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预习检查</a:t>
              </a:r>
            </a:p>
          </p:txBody>
        </p:sp>
        <p:cxnSp>
          <p:nvCxnSpPr>
            <p:cNvPr id="40" name="直线连接符 9">
              <a:extLst>
                <a:ext uri="{FF2B5EF4-FFF2-40B4-BE49-F238E27FC236}">
                  <a16:creationId xmlns:a16="http://schemas.microsoft.com/office/drawing/2014/main" xmlns="" id="{E0FE6CA8-0A68-4620-AF9E-5EDBCAB02B4A}"/>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41" name="菱形 40">
              <a:extLst>
                <a:ext uri="{FF2B5EF4-FFF2-40B4-BE49-F238E27FC236}">
                  <a16:creationId xmlns:a16="http://schemas.microsoft.com/office/drawing/2014/main" xmlns="" id="{4FB5B4CB-8F2E-483E-916C-AC723F68E8D8}"/>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randombar(horizontal)">
                                      <p:cBhvr>
                                        <p:cTn id="7" dur="500"/>
                                        <p:tgtEl>
                                          <p:spTgt spid="1126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270"/>
                                        </p:tgtEl>
                                        <p:attrNameLst>
                                          <p:attrName>style.visibility</p:attrName>
                                        </p:attrNameLst>
                                      </p:cBhvr>
                                      <p:to>
                                        <p:strVal val="visible"/>
                                      </p:to>
                                    </p:set>
                                    <p:animEffect transition="in" filter="randombar(horizontal)">
                                      <p:cBhvr>
                                        <p:cTn id="12" dur="500"/>
                                        <p:tgtEl>
                                          <p:spTgt spid="1127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274"/>
                                        </p:tgtEl>
                                        <p:attrNameLst>
                                          <p:attrName>style.visibility</p:attrName>
                                        </p:attrNameLst>
                                      </p:cBhvr>
                                      <p:to>
                                        <p:strVal val="visible"/>
                                      </p:to>
                                    </p:set>
                                    <p:animEffect transition="in" filter="randombar(horizontal)">
                                      <p:cBhvr>
                                        <p:cTn id="17" dur="500"/>
                                        <p:tgtEl>
                                          <p:spTgt spid="1127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268"/>
                                        </p:tgtEl>
                                        <p:attrNameLst>
                                          <p:attrName>style.visibility</p:attrName>
                                        </p:attrNameLst>
                                      </p:cBhvr>
                                      <p:to>
                                        <p:strVal val="visible"/>
                                      </p:to>
                                    </p:set>
                                    <p:animEffect transition="in" filter="randombar(horizontal)">
                                      <p:cBhvr>
                                        <p:cTn id="22" dur="500"/>
                                        <p:tgtEl>
                                          <p:spTgt spid="1126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1269"/>
                                        </p:tgtEl>
                                        <p:attrNameLst>
                                          <p:attrName>style.visibility</p:attrName>
                                        </p:attrNameLst>
                                      </p:cBhvr>
                                      <p:to>
                                        <p:strVal val="visible"/>
                                      </p:to>
                                    </p:set>
                                    <p:animEffect transition="in" filter="randombar(horizontal)">
                                      <p:cBhvr>
                                        <p:cTn id="27" dur="500"/>
                                        <p:tgtEl>
                                          <p:spTgt spid="1126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1275"/>
                                        </p:tgtEl>
                                        <p:attrNameLst>
                                          <p:attrName>style.visibility</p:attrName>
                                        </p:attrNameLst>
                                      </p:cBhvr>
                                      <p:to>
                                        <p:strVal val="visible"/>
                                      </p:to>
                                    </p:set>
                                    <p:animEffect transition="in" filter="randombar(horizontal)">
                                      <p:cBhvr>
                                        <p:cTn id="32" dur="500"/>
                                        <p:tgtEl>
                                          <p:spTgt spid="11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1268" grpId="0"/>
      <p:bldP spid="11269" grpId="0"/>
      <p:bldP spid="11270" grpId="0"/>
      <p:bldP spid="11274" grpId="0"/>
      <p:bldP spid="1127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5" name="组合 1">
            <a:extLst>
              <a:ext uri="{FF2B5EF4-FFF2-40B4-BE49-F238E27FC236}">
                <a16:creationId xmlns:a16="http://schemas.microsoft.com/office/drawing/2014/main" xmlns="" id="{15D68C6B-18BB-442D-88B1-94A731977535}"/>
              </a:ext>
            </a:extLst>
          </p:cNvPr>
          <p:cNvGrpSpPr>
            <a:grpSpLocks/>
          </p:cNvGrpSpPr>
          <p:nvPr/>
        </p:nvGrpSpPr>
        <p:grpSpPr bwMode="auto">
          <a:xfrm>
            <a:off x="3700463" y="598488"/>
            <a:ext cx="1743075" cy="566737"/>
            <a:chOff x="3406775" y="598488"/>
            <a:chExt cx="1743075" cy="566737"/>
          </a:xfrm>
        </p:grpSpPr>
        <p:sp>
          <p:nvSpPr>
            <p:cNvPr id="15" name="圆角矩形 14">
              <a:extLst>
                <a:ext uri="{FF2B5EF4-FFF2-40B4-BE49-F238E27FC236}">
                  <a16:creationId xmlns:a16="http://schemas.microsoft.com/office/drawing/2014/main" xmlns="" id="{0189BBBA-8DF4-48DF-B0D7-C08F6AE0A8AC}"/>
                </a:ext>
              </a:extLst>
            </p:cNvPr>
            <p:cNvSpPr/>
            <p:nvPr/>
          </p:nvSpPr>
          <p:spPr>
            <a:xfrm rot="555800">
              <a:off x="4675187" y="7159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9" name="圆角矩形 18">
              <a:extLst>
                <a:ext uri="{FF2B5EF4-FFF2-40B4-BE49-F238E27FC236}">
                  <a16:creationId xmlns:a16="http://schemas.microsoft.com/office/drawing/2014/main" xmlns="" id="{DA1DF50B-E4A8-4408-AC7D-236BCD8CADCA}"/>
                </a:ext>
              </a:extLst>
            </p:cNvPr>
            <p:cNvSpPr/>
            <p:nvPr/>
          </p:nvSpPr>
          <p:spPr>
            <a:xfrm rot="20470821">
              <a:off x="4270375"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0" name="圆角矩形 19">
              <a:extLst>
                <a:ext uri="{FF2B5EF4-FFF2-40B4-BE49-F238E27FC236}">
                  <a16:creationId xmlns:a16="http://schemas.microsoft.com/office/drawing/2014/main" xmlns="" id="{7036B564-E76F-4C3A-B6D3-1EC3E0C564BF}"/>
                </a:ext>
              </a:extLst>
            </p:cNvPr>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圆角矩形 20">
              <a:extLst>
                <a:ext uri="{FF2B5EF4-FFF2-40B4-BE49-F238E27FC236}">
                  <a16:creationId xmlns:a16="http://schemas.microsoft.com/office/drawing/2014/main" xmlns="" id="{B7A08D03-9F72-4D6F-9905-26527ADA0E84}"/>
                </a:ext>
              </a:extLst>
            </p:cNvPr>
            <p:cNvSpPr/>
            <p:nvPr/>
          </p:nvSpPr>
          <p:spPr>
            <a:xfrm rot="21148334">
              <a:off x="34417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390" name="矩形 1">
              <a:extLst>
                <a:ext uri="{FF2B5EF4-FFF2-40B4-BE49-F238E27FC236}">
                  <a16:creationId xmlns:a16="http://schemas.microsoft.com/office/drawing/2014/main" xmlns="" id="{EE94D87A-467C-4425-9ED0-1FF7AA9B0AB5}"/>
                </a:ext>
              </a:extLst>
            </p:cNvPr>
            <p:cNvSpPr>
              <a:spLocks noChangeArrowheads="1"/>
            </p:cNvSpPr>
            <p:nvPr/>
          </p:nvSpPr>
          <p:spPr bwMode="auto">
            <a:xfrm>
              <a:off x="3406775"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词语解释</a:t>
              </a:r>
            </a:p>
          </p:txBody>
        </p:sp>
      </p:grpSp>
      <p:sp>
        <p:nvSpPr>
          <p:cNvPr id="16391" name="矩形 12">
            <a:extLst>
              <a:ext uri="{FF2B5EF4-FFF2-40B4-BE49-F238E27FC236}">
                <a16:creationId xmlns:a16="http://schemas.microsoft.com/office/drawing/2014/main" xmlns="" id="{EDB607D5-BADD-4AAC-B1C5-3DD17EA67F7B}"/>
              </a:ext>
            </a:extLst>
          </p:cNvPr>
          <p:cNvSpPr>
            <a:spLocks noChangeArrowheads="1"/>
          </p:cNvSpPr>
          <p:nvPr/>
        </p:nvSpPr>
        <p:spPr bwMode="auto">
          <a:xfrm>
            <a:off x="684213" y="1606550"/>
            <a:ext cx="1266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solidFill>
                  <a:srgbClr val="FF0000"/>
                </a:solidFill>
                <a:latin typeface="楷体" panose="02010609060101010101" pitchFamily="49" charset="-122"/>
                <a:ea typeface="楷体" panose="02010609060101010101" pitchFamily="49" charset="-122"/>
              </a:rPr>
              <a:t>妯娌</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14" name="矩形 13">
            <a:extLst>
              <a:ext uri="{FF2B5EF4-FFF2-40B4-BE49-F238E27FC236}">
                <a16:creationId xmlns:a16="http://schemas.microsoft.com/office/drawing/2014/main" xmlns="" id="{EC6A9109-389D-4105-BF16-B7FFC2551581}"/>
              </a:ext>
            </a:extLst>
          </p:cNvPr>
          <p:cNvSpPr>
            <a:spLocks noChangeArrowheads="1"/>
          </p:cNvSpPr>
          <p:nvPr/>
        </p:nvSpPr>
        <p:spPr bwMode="auto">
          <a:xfrm>
            <a:off x="1711325" y="1609725"/>
            <a:ext cx="56880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dirty="0">
                <a:latin typeface="楷体" panose="02010609060101010101" pitchFamily="49" charset="-122"/>
                <a:ea typeface="楷体" panose="02010609060101010101" pitchFamily="49" charset="-122"/>
              </a:rPr>
              <a:t>哥哥妻子和弟弟妻子的合称</a:t>
            </a:r>
            <a:r>
              <a:rPr lang="zh-CN" altLang="en-US" sz="2800" b="1" dirty="0">
                <a:latin typeface="楷体" panose="02010609060101010101" pitchFamily="49" charset="-122"/>
                <a:ea typeface="楷体" panose="02010609060101010101" pitchFamily="49" charset="-122"/>
              </a:rPr>
              <a:t>。</a:t>
            </a:r>
            <a:endParaRPr lang="zh-CN" altLang="zh-CN" sz="2800" b="1" dirty="0">
              <a:latin typeface="楷体" panose="02010609060101010101" pitchFamily="49" charset="-122"/>
              <a:ea typeface="楷体" panose="02010609060101010101" pitchFamily="49" charset="-122"/>
            </a:endParaRPr>
          </a:p>
        </p:txBody>
      </p:sp>
      <p:sp>
        <p:nvSpPr>
          <p:cNvPr id="16393" name="矩形 15">
            <a:extLst>
              <a:ext uri="{FF2B5EF4-FFF2-40B4-BE49-F238E27FC236}">
                <a16:creationId xmlns:a16="http://schemas.microsoft.com/office/drawing/2014/main" xmlns="" id="{FB5B9FD4-7617-4AF4-8CF8-0FFB0A6D7536}"/>
              </a:ext>
            </a:extLst>
          </p:cNvPr>
          <p:cNvSpPr>
            <a:spLocks noChangeArrowheads="1"/>
          </p:cNvSpPr>
          <p:nvPr/>
        </p:nvSpPr>
        <p:spPr bwMode="auto">
          <a:xfrm>
            <a:off x="684213" y="2066925"/>
            <a:ext cx="1266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solidFill>
                  <a:srgbClr val="FF0000"/>
                </a:solidFill>
                <a:latin typeface="楷体" panose="02010609060101010101" pitchFamily="49" charset="-122"/>
                <a:ea typeface="楷体" panose="02010609060101010101" pitchFamily="49" charset="-122"/>
              </a:rPr>
              <a:t>周济</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17" name="矩形 16">
            <a:extLst>
              <a:ext uri="{FF2B5EF4-FFF2-40B4-BE49-F238E27FC236}">
                <a16:creationId xmlns:a16="http://schemas.microsoft.com/office/drawing/2014/main" xmlns="" id="{55514BCF-E8AF-4B65-809A-20A82D851C9F}"/>
              </a:ext>
            </a:extLst>
          </p:cNvPr>
          <p:cNvSpPr>
            <a:spLocks noChangeArrowheads="1"/>
          </p:cNvSpPr>
          <p:nvPr/>
        </p:nvSpPr>
        <p:spPr bwMode="auto">
          <a:xfrm>
            <a:off x="1711325" y="2089150"/>
            <a:ext cx="52562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dirty="0">
                <a:latin typeface="楷体" panose="02010609060101010101" pitchFamily="49" charset="-122"/>
                <a:ea typeface="楷体" panose="02010609060101010101" pitchFamily="49" charset="-122"/>
              </a:rPr>
              <a:t>对穷困的人给予物质上的帮助。</a:t>
            </a:r>
            <a:endParaRPr lang="zh-CN" altLang="en-US" sz="2800" b="1" dirty="0">
              <a:latin typeface="楷体" panose="02010609060101010101" pitchFamily="49" charset="-122"/>
              <a:ea typeface="楷体" panose="02010609060101010101" pitchFamily="49" charset="-122"/>
            </a:endParaRPr>
          </a:p>
        </p:txBody>
      </p:sp>
      <p:sp>
        <p:nvSpPr>
          <p:cNvPr id="16395" name="矩形 17">
            <a:extLst>
              <a:ext uri="{FF2B5EF4-FFF2-40B4-BE49-F238E27FC236}">
                <a16:creationId xmlns:a16="http://schemas.microsoft.com/office/drawing/2014/main" xmlns="" id="{2FE7B062-5F56-4859-9097-FC220D1FDE6F}"/>
              </a:ext>
            </a:extLst>
          </p:cNvPr>
          <p:cNvSpPr>
            <a:spLocks noChangeArrowheads="1"/>
          </p:cNvSpPr>
          <p:nvPr/>
        </p:nvSpPr>
        <p:spPr bwMode="auto">
          <a:xfrm>
            <a:off x="684213" y="2571750"/>
            <a:ext cx="1266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solidFill>
                  <a:srgbClr val="FF0000"/>
                </a:solidFill>
                <a:latin typeface="楷体" panose="02010609060101010101" pitchFamily="49" charset="-122"/>
                <a:ea typeface="楷体" panose="02010609060101010101" pitchFamily="49" charset="-122"/>
              </a:rPr>
              <a:t>和平</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16396" name="矩形 21">
            <a:extLst>
              <a:ext uri="{FF2B5EF4-FFF2-40B4-BE49-F238E27FC236}">
                <a16:creationId xmlns:a16="http://schemas.microsoft.com/office/drawing/2014/main" xmlns="" id="{49501C39-7396-43DA-B55D-17E6ABF92FBA}"/>
              </a:ext>
            </a:extLst>
          </p:cNvPr>
          <p:cNvSpPr>
            <a:spLocks noChangeArrowheads="1"/>
          </p:cNvSpPr>
          <p:nvPr/>
        </p:nvSpPr>
        <p:spPr bwMode="auto">
          <a:xfrm>
            <a:off x="684213" y="3017838"/>
            <a:ext cx="1266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solidFill>
                  <a:srgbClr val="FF0000"/>
                </a:solidFill>
                <a:latin typeface="楷体" panose="02010609060101010101" pitchFamily="49" charset="-122"/>
                <a:ea typeface="楷体" panose="02010609060101010101" pitchFamily="49" charset="-122"/>
              </a:rPr>
              <a:t>悲惨</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23" name="矩形 22">
            <a:extLst>
              <a:ext uri="{FF2B5EF4-FFF2-40B4-BE49-F238E27FC236}">
                <a16:creationId xmlns:a16="http://schemas.microsoft.com/office/drawing/2014/main" xmlns="" id="{13097461-67EC-4C99-A39B-584E159B5FBB}"/>
              </a:ext>
            </a:extLst>
          </p:cNvPr>
          <p:cNvSpPr>
            <a:spLocks noChangeArrowheads="1"/>
          </p:cNvSpPr>
          <p:nvPr/>
        </p:nvSpPr>
        <p:spPr bwMode="auto">
          <a:xfrm>
            <a:off x="1711325" y="2570163"/>
            <a:ext cx="15128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dirty="0">
                <a:latin typeface="楷体" panose="02010609060101010101" pitchFamily="49" charset="-122"/>
                <a:ea typeface="楷体" panose="02010609060101010101" pitchFamily="49" charset="-122"/>
              </a:rPr>
              <a:t>温和。</a:t>
            </a:r>
            <a:endParaRPr lang="zh-CN" altLang="en-US" sz="2800" b="1" dirty="0">
              <a:latin typeface="楷体" panose="02010609060101010101" pitchFamily="49" charset="-122"/>
              <a:ea typeface="楷体" panose="02010609060101010101" pitchFamily="49" charset="-122"/>
            </a:endParaRPr>
          </a:p>
        </p:txBody>
      </p:sp>
      <p:sp>
        <p:nvSpPr>
          <p:cNvPr id="24" name="矩形 23">
            <a:extLst>
              <a:ext uri="{FF2B5EF4-FFF2-40B4-BE49-F238E27FC236}">
                <a16:creationId xmlns:a16="http://schemas.microsoft.com/office/drawing/2014/main" xmlns="" id="{1D21B47A-6142-4A35-AEF9-760C034BD134}"/>
              </a:ext>
            </a:extLst>
          </p:cNvPr>
          <p:cNvSpPr>
            <a:spLocks noChangeArrowheads="1"/>
          </p:cNvSpPr>
          <p:nvPr/>
        </p:nvSpPr>
        <p:spPr bwMode="auto">
          <a:xfrm>
            <a:off x="1711325" y="3048000"/>
            <a:ext cx="65881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latin typeface="楷体" panose="02010609060101010101" pitchFamily="49" charset="-122"/>
                <a:ea typeface="楷体" panose="02010609060101010101" pitchFamily="49" charset="-122"/>
              </a:rPr>
              <a:t>处境或遭遇极其痛苦</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令人伤心。</a:t>
            </a:r>
            <a:endParaRPr lang="zh-CN" altLang="en-US" sz="2800" b="1">
              <a:latin typeface="楷体" panose="02010609060101010101" pitchFamily="49" charset="-122"/>
              <a:ea typeface="楷体" panose="02010609060101010101" pitchFamily="49" charset="-122"/>
            </a:endParaRPr>
          </a:p>
        </p:txBody>
      </p:sp>
      <p:sp>
        <p:nvSpPr>
          <p:cNvPr id="16399" name="矩形 27">
            <a:extLst>
              <a:ext uri="{FF2B5EF4-FFF2-40B4-BE49-F238E27FC236}">
                <a16:creationId xmlns:a16="http://schemas.microsoft.com/office/drawing/2014/main" xmlns="" id="{1CE5C79E-F68A-4D25-B6FB-CD4DB17EEAF2}"/>
              </a:ext>
            </a:extLst>
          </p:cNvPr>
          <p:cNvSpPr>
            <a:spLocks noChangeArrowheads="1"/>
          </p:cNvSpPr>
          <p:nvPr/>
        </p:nvSpPr>
        <p:spPr bwMode="auto">
          <a:xfrm>
            <a:off x="684213" y="3508375"/>
            <a:ext cx="19875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solidFill>
                  <a:srgbClr val="FF0000"/>
                </a:solidFill>
                <a:latin typeface="楷体" panose="02010609060101010101" pitchFamily="49" charset="-122"/>
                <a:ea typeface="楷体" panose="02010609060101010101" pitchFamily="49" charset="-122"/>
              </a:rPr>
              <a:t>为富不仁</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29" name="矩形 28">
            <a:extLst>
              <a:ext uri="{FF2B5EF4-FFF2-40B4-BE49-F238E27FC236}">
                <a16:creationId xmlns:a16="http://schemas.microsoft.com/office/drawing/2014/main" xmlns="" id="{FE6720B7-C50E-4751-9B62-CC48460837E6}"/>
              </a:ext>
            </a:extLst>
          </p:cNvPr>
          <p:cNvSpPr>
            <a:spLocks noChangeArrowheads="1"/>
          </p:cNvSpPr>
          <p:nvPr/>
        </p:nvSpPr>
        <p:spPr bwMode="auto">
          <a:xfrm>
            <a:off x="2465388" y="3556000"/>
            <a:ext cx="67691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dirty="0">
                <a:solidFill>
                  <a:srgbClr val="000000"/>
                </a:solidFill>
                <a:latin typeface="楷体" panose="02010609060101010101" pitchFamily="49" charset="-122"/>
                <a:ea typeface="楷体" panose="02010609060101010101" pitchFamily="49" charset="-122"/>
              </a:rPr>
              <a:t>靠不正当手段发财致富的人没有好心肠。</a:t>
            </a:r>
            <a:endParaRPr lang="zh-CN" altLang="en-US" sz="2800" b="1" dirty="0">
              <a:latin typeface="楷体" panose="02010609060101010101" pitchFamily="49" charset="-122"/>
              <a:ea typeface="楷体" panose="02010609060101010101" pitchFamily="49" charset="-122"/>
            </a:endParaRPr>
          </a:p>
        </p:txBody>
      </p:sp>
      <p:sp>
        <p:nvSpPr>
          <p:cNvPr id="16401" name="矩形 29">
            <a:extLst>
              <a:ext uri="{FF2B5EF4-FFF2-40B4-BE49-F238E27FC236}">
                <a16:creationId xmlns:a16="http://schemas.microsoft.com/office/drawing/2014/main" xmlns="" id="{276B468C-2C07-4674-8F1A-1DC0A29FDAB5}"/>
              </a:ext>
            </a:extLst>
          </p:cNvPr>
          <p:cNvSpPr>
            <a:spLocks noChangeArrowheads="1"/>
          </p:cNvSpPr>
          <p:nvPr/>
        </p:nvSpPr>
        <p:spPr bwMode="auto">
          <a:xfrm>
            <a:off x="684213" y="1160463"/>
            <a:ext cx="1266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dirty="0">
                <a:solidFill>
                  <a:srgbClr val="FF0000"/>
                </a:solidFill>
                <a:latin typeface="楷体" panose="02010609060101010101" pitchFamily="49" charset="-122"/>
                <a:ea typeface="楷体" panose="02010609060101010101" pitchFamily="49" charset="-122"/>
              </a:rPr>
              <a:t>慰勉</a:t>
            </a:r>
            <a:r>
              <a:rPr lang="zh-CN" altLang="en-US" sz="2800" b="1" dirty="0">
                <a:solidFill>
                  <a:srgbClr val="FF0000"/>
                </a:solidFill>
                <a:latin typeface="楷体" panose="02010609060101010101" pitchFamily="49" charset="-122"/>
                <a:ea typeface="楷体" panose="02010609060101010101" pitchFamily="49" charset="-122"/>
              </a:rPr>
              <a:t>：</a:t>
            </a:r>
          </a:p>
        </p:txBody>
      </p:sp>
      <p:sp>
        <p:nvSpPr>
          <p:cNvPr id="31" name="矩形 30">
            <a:extLst>
              <a:ext uri="{FF2B5EF4-FFF2-40B4-BE49-F238E27FC236}">
                <a16:creationId xmlns:a16="http://schemas.microsoft.com/office/drawing/2014/main" xmlns="" id="{6A99B918-D2C6-41F6-95EC-6CC4E0447C6D}"/>
              </a:ext>
            </a:extLst>
          </p:cNvPr>
          <p:cNvSpPr>
            <a:spLocks noChangeArrowheads="1"/>
          </p:cNvSpPr>
          <p:nvPr/>
        </p:nvSpPr>
        <p:spPr bwMode="auto">
          <a:xfrm>
            <a:off x="1711325" y="1131888"/>
            <a:ext cx="19796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dirty="0">
                <a:solidFill>
                  <a:srgbClr val="000000"/>
                </a:solidFill>
                <a:latin typeface="楷体" panose="02010609060101010101" pitchFamily="49" charset="-122"/>
                <a:ea typeface="楷体" panose="02010609060101010101" pitchFamily="49" charset="-122"/>
              </a:rPr>
              <a:t>安慰勉励。</a:t>
            </a:r>
            <a:endParaRPr lang="zh-CN" altLang="en-US" sz="2800" b="1" dirty="0">
              <a:latin typeface="楷体" panose="02010609060101010101" pitchFamily="49" charset="-122"/>
              <a:ea typeface="楷体" panose="02010609060101010101" pitchFamily="49" charset="-122"/>
            </a:endParaRPr>
          </a:p>
        </p:txBody>
      </p:sp>
      <p:sp>
        <p:nvSpPr>
          <p:cNvPr id="16403" name="矩形 10">
            <a:extLst>
              <a:ext uri="{FF2B5EF4-FFF2-40B4-BE49-F238E27FC236}">
                <a16:creationId xmlns:a16="http://schemas.microsoft.com/office/drawing/2014/main" xmlns="" id="{B00FAB22-EC25-4664-8F20-2792B604E6CE}"/>
              </a:ext>
            </a:extLst>
          </p:cNvPr>
          <p:cNvSpPr>
            <a:spLocks noChangeArrowheads="1"/>
          </p:cNvSpPr>
          <p:nvPr/>
        </p:nvSpPr>
        <p:spPr bwMode="auto">
          <a:xfrm>
            <a:off x="684213" y="4035425"/>
            <a:ext cx="25193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solidFill>
                  <a:srgbClr val="FF0000"/>
                </a:solidFill>
                <a:latin typeface="楷体" panose="02010609060101010101" pitchFamily="49" charset="-122"/>
                <a:ea typeface="楷体" panose="02010609060101010101" pitchFamily="49" charset="-122"/>
              </a:rPr>
              <a:t>任劳任怨</a:t>
            </a:r>
            <a:r>
              <a:rPr lang="zh-CN" altLang="en-US" sz="2800" b="1">
                <a:solidFill>
                  <a:srgbClr val="FF0000"/>
                </a:solidFill>
                <a:latin typeface="楷体" panose="02010609060101010101" pitchFamily="49" charset="-122"/>
                <a:ea typeface="楷体" panose="02010609060101010101" pitchFamily="49" charset="-122"/>
              </a:rPr>
              <a:t>：</a:t>
            </a:r>
          </a:p>
        </p:txBody>
      </p:sp>
      <p:sp>
        <p:nvSpPr>
          <p:cNvPr id="32" name="矩形 31">
            <a:extLst>
              <a:ext uri="{FF2B5EF4-FFF2-40B4-BE49-F238E27FC236}">
                <a16:creationId xmlns:a16="http://schemas.microsoft.com/office/drawing/2014/main" xmlns="" id="{760E9BB4-6F16-4629-9B30-AB0FAA258A68}"/>
              </a:ext>
            </a:extLst>
          </p:cNvPr>
          <p:cNvSpPr>
            <a:spLocks noChangeArrowheads="1"/>
          </p:cNvSpPr>
          <p:nvPr/>
        </p:nvSpPr>
        <p:spPr bwMode="auto">
          <a:xfrm>
            <a:off x="2465388" y="4035425"/>
            <a:ext cx="6048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latin typeface="楷体" panose="02010609060101010101" pitchFamily="49" charset="-122"/>
                <a:ea typeface="楷体" panose="02010609060101010101" pitchFamily="49" charset="-122"/>
              </a:rPr>
              <a:t>做事不辞劳苦</a:t>
            </a:r>
            <a:r>
              <a:rPr lang="zh-CN" altLang="en-US" sz="2800" b="1">
                <a:latin typeface="楷体" panose="02010609060101010101" pitchFamily="49" charset="-122"/>
                <a:ea typeface="楷体" panose="02010609060101010101" pitchFamily="49" charset="-122"/>
              </a:rPr>
              <a:t>，</a:t>
            </a:r>
            <a:r>
              <a:rPr lang="zh-CN" altLang="zh-CN" sz="2800" b="1">
                <a:latin typeface="楷体" panose="02010609060101010101" pitchFamily="49" charset="-122"/>
                <a:ea typeface="楷体" panose="02010609060101010101" pitchFamily="49" charset="-122"/>
              </a:rPr>
              <a:t>不怕别人埋怨。</a:t>
            </a:r>
            <a:endParaRPr lang="zh-CN" altLang="en-US" sz="2800" b="1">
              <a:latin typeface="楷体" panose="02010609060101010101" pitchFamily="49" charset="-122"/>
              <a:ea typeface="楷体" panose="02010609060101010101" pitchFamily="49" charset="-122"/>
            </a:endParaRPr>
          </a:p>
        </p:txBody>
      </p:sp>
      <p:grpSp>
        <p:nvGrpSpPr>
          <p:cNvPr id="16405" name="组合 55">
            <a:extLst>
              <a:ext uri="{FF2B5EF4-FFF2-40B4-BE49-F238E27FC236}">
                <a16:creationId xmlns:a16="http://schemas.microsoft.com/office/drawing/2014/main" xmlns="" id="{D4BB7647-3928-4D8C-BC4F-F48FD73DC894}"/>
              </a:ext>
            </a:extLst>
          </p:cNvPr>
          <p:cNvGrpSpPr>
            <a:grpSpLocks/>
          </p:cNvGrpSpPr>
          <p:nvPr/>
        </p:nvGrpSpPr>
        <p:grpSpPr bwMode="auto">
          <a:xfrm>
            <a:off x="-3175" y="-20638"/>
            <a:ext cx="2006600" cy="523876"/>
            <a:chOff x="70" y="-63"/>
            <a:chExt cx="3161" cy="824"/>
          </a:xfrm>
        </p:grpSpPr>
        <p:sp>
          <p:nvSpPr>
            <p:cNvPr id="16406" name="文本框 6">
              <a:extLst>
                <a:ext uri="{FF2B5EF4-FFF2-40B4-BE49-F238E27FC236}">
                  <a16:creationId xmlns:a16="http://schemas.microsoft.com/office/drawing/2014/main" xmlns="" id="{8F0BE4EF-A370-42FA-8056-61B0023B27BD}"/>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预习检查</a:t>
              </a:r>
            </a:p>
          </p:txBody>
        </p:sp>
        <p:cxnSp>
          <p:nvCxnSpPr>
            <p:cNvPr id="33" name="直线连接符 9">
              <a:extLst>
                <a:ext uri="{FF2B5EF4-FFF2-40B4-BE49-F238E27FC236}">
                  <a16:creationId xmlns:a16="http://schemas.microsoft.com/office/drawing/2014/main" xmlns="" id="{26ECFFD3-B53C-4554-B8C4-A46BE2F8F23C}"/>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4" name="菱形 33">
              <a:extLst>
                <a:ext uri="{FF2B5EF4-FFF2-40B4-BE49-F238E27FC236}">
                  <a16:creationId xmlns:a16="http://schemas.microsoft.com/office/drawing/2014/main" xmlns="" id="{7F018CD2-EF6D-4CB3-9784-05AAD18DE952}"/>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linds(horizontal)">
                                      <p:cBhvr>
                                        <p:cTn id="7" dur="500"/>
                                        <p:tgtEl>
                                          <p:spTgt spid="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blinds(horizontal)">
                                      <p:cBhvr>
                                        <p:cTn id="32" dur="500"/>
                                        <p:tgtEl>
                                          <p:spTgt spid="2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down)">
                                      <p:cBhvr>
                                        <p:cTn id="3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23" grpId="0"/>
      <p:bldP spid="24" grpId="0"/>
      <p:bldP spid="29" grpId="0"/>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5">
            <a:extLst>
              <a:ext uri="{FF2B5EF4-FFF2-40B4-BE49-F238E27FC236}">
                <a16:creationId xmlns:a16="http://schemas.microsoft.com/office/drawing/2014/main" xmlns="" id="{84FCD614-B53B-48E9-AE96-F7E2272E414D}"/>
              </a:ext>
            </a:extLst>
          </p:cNvPr>
          <p:cNvSpPr txBox="1">
            <a:spLocks noChangeArrowheads="1"/>
          </p:cNvSpPr>
          <p:nvPr/>
        </p:nvSpPr>
        <p:spPr bwMode="auto">
          <a:xfrm>
            <a:off x="709613" y="842963"/>
            <a:ext cx="7894637"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ts val="600"/>
              </a:spcBef>
            </a:pPr>
            <a:r>
              <a:rPr lang="zh-CN" altLang="en-US" sz="2800" b="1" dirty="0">
                <a:latin typeface="宋体" panose="02010600030101010101" pitchFamily="2" charset="-122"/>
              </a:rPr>
              <a:t>    阅读课文，思考：作者的</a:t>
            </a:r>
            <a:r>
              <a:rPr lang="zh-CN" altLang="zh-CN" sz="2800" b="1" dirty="0">
                <a:latin typeface="宋体" panose="02010600030101010101" pitchFamily="2" charset="-122"/>
              </a:rPr>
              <a:t>母亲给你留下了怎样的印象</a:t>
            </a:r>
            <a:r>
              <a:rPr lang="zh-CN" altLang="en-US" sz="2800" b="1" dirty="0">
                <a:latin typeface="宋体" panose="02010600030101010101" pitchFamily="2" charset="-122"/>
              </a:rPr>
              <a:t>？</a:t>
            </a:r>
          </a:p>
        </p:txBody>
      </p:sp>
      <p:sp>
        <p:nvSpPr>
          <p:cNvPr id="18" name="矩形 17">
            <a:extLst>
              <a:ext uri="{FF2B5EF4-FFF2-40B4-BE49-F238E27FC236}">
                <a16:creationId xmlns:a16="http://schemas.microsoft.com/office/drawing/2014/main" xmlns="" id="{3F16FB36-CD54-466D-A933-CE4F6ED90DEF}"/>
              </a:ext>
            </a:extLst>
          </p:cNvPr>
          <p:cNvSpPr>
            <a:spLocks noChangeArrowheads="1"/>
          </p:cNvSpPr>
          <p:nvPr/>
        </p:nvSpPr>
        <p:spPr bwMode="auto">
          <a:xfrm>
            <a:off x="2262188" y="2495550"/>
            <a:ext cx="46196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800" b="1">
                <a:solidFill>
                  <a:srgbClr val="FF0000"/>
                </a:solidFill>
                <a:latin typeface="楷体" panose="02010609060101010101" pitchFamily="49" charset="-122"/>
                <a:ea typeface="楷体" panose="02010609060101010101" pitchFamily="49" charset="-122"/>
              </a:rPr>
              <a:t>勤劳朴素，为儿女付出全部。</a:t>
            </a:r>
          </a:p>
        </p:txBody>
      </p:sp>
      <p:grpSp>
        <p:nvGrpSpPr>
          <p:cNvPr id="17411" name="组合 8">
            <a:extLst>
              <a:ext uri="{FF2B5EF4-FFF2-40B4-BE49-F238E27FC236}">
                <a16:creationId xmlns:a16="http://schemas.microsoft.com/office/drawing/2014/main" xmlns="" id="{DB98055A-C9CB-4496-BC70-4A139B9D1B0B}"/>
              </a:ext>
            </a:extLst>
          </p:cNvPr>
          <p:cNvGrpSpPr>
            <a:grpSpLocks/>
          </p:cNvGrpSpPr>
          <p:nvPr/>
        </p:nvGrpSpPr>
        <p:grpSpPr bwMode="auto">
          <a:xfrm>
            <a:off x="0" y="-20638"/>
            <a:ext cx="2006600" cy="523876"/>
            <a:chOff x="70" y="-63"/>
            <a:chExt cx="3161" cy="824"/>
          </a:xfrm>
        </p:grpSpPr>
        <p:sp>
          <p:nvSpPr>
            <p:cNvPr id="17412" name="文本框 6">
              <a:extLst>
                <a:ext uri="{FF2B5EF4-FFF2-40B4-BE49-F238E27FC236}">
                  <a16:creationId xmlns:a16="http://schemas.microsoft.com/office/drawing/2014/main" xmlns="" id="{B98BD0FE-8BD3-4CD4-A9A5-CE64BF22D018}"/>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整体感知</a:t>
              </a:r>
            </a:p>
          </p:txBody>
        </p:sp>
        <p:cxnSp>
          <p:nvCxnSpPr>
            <p:cNvPr id="10" name="直线连接符 9">
              <a:extLst>
                <a:ext uri="{FF2B5EF4-FFF2-40B4-BE49-F238E27FC236}">
                  <a16:creationId xmlns:a16="http://schemas.microsoft.com/office/drawing/2014/main" xmlns="" id="{097ED963-6828-4998-A22A-36C2B183EB6D}"/>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a16="http://schemas.microsoft.com/office/drawing/2014/main" xmlns="" id="{7167BB0C-FF0D-467A-A74A-D343305D8EE6}"/>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矩形 1">
            <a:extLst>
              <a:ext uri="{FF2B5EF4-FFF2-40B4-BE49-F238E27FC236}">
                <a16:creationId xmlns:a16="http://schemas.microsoft.com/office/drawing/2014/main" xmlns="" id="{C729937D-4A9B-47FA-B4E8-4DE87F3B6802}"/>
              </a:ext>
            </a:extLst>
          </p:cNvPr>
          <p:cNvSpPr>
            <a:spLocks noChangeArrowheads="1"/>
          </p:cNvSpPr>
          <p:nvPr/>
        </p:nvSpPr>
        <p:spPr bwMode="auto">
          <a:xfrm>
            <a:off x="868363" y="2214563"/>
            <a:ext cx="74485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zh-CN" altLang="en-US" sz="2800" b="1" dirty="0">
                <a:latin typeface="楷体" panose="02010609060101010101" pitchFamily="49" charset="-122"/>
                <a:ea typeface="楷体" panose="02010609060101010101" pitchFamily="49" charset="-122"/>
              </a:rPr>
              <a:t>    </a:t>
            </a:r>
            <a:r>
              <a:rPr lang="zh-CN" altLang="en-US" sz="2800" b="1" u="sng" dirty="0">
                <a:uFill>
                  <a:solidFill>
                    <a:srgbClr val="FF0000"/>
                  </a:solidFill>
                </a:uFill>
                <a:latin typeface="楷体" panose="02010609060101010101" pitchFamily="49" charset="-122"/>
                <a:ea typeface="楷体" panose="02010609060101010101" pitchFamily="49" charset="-122"/>
              </a:rPr>
              <a:t>得到母亲去世的消息，我很悲痛</a:t>
            </a:r>
            <a:r>
              <a:rPr lang="zh-CN" altLang="en-US" sz="2800" b="1" dirty="0">
                <a:latin typeface="楷体" panose="02010609060101010101" pitchFamily="49" charset="-122"/>
                <a:ea typeface="楷体" panose="02010609060101010101" pitchFamily="49" charset="-122"/>
              </a:rPr>
              <a:t>。我爱我母亲，特别是她</a:t>
            </a:r>
            <a:r>
              <a:rPr lang="zh-CN" altLang="en-US" sz="2800" b="1" u="sng" dirty="0">
                <a:uFill>
                  <a:solidFill>
                    <a:srgbClr val="FF0000"/>
                  </a:solidFill>
                </a:uFill>
                <a:latin typeface="楷体" panose="02010609060101010101" pitchFamily="49" charset="-122"/>
                <a:ea typeface="楷体" panose="02010609060101010101" pitchFamily="49" charset="-122"/>
              </a:rPr>
              <a:t>勤劳一生</a:t>
            </a:r>
            <a:r>
              <a:rPr lang="zh-CN" altLang="en-US" sz="2800" b="1" dirty="0">
                <a:latin typeface="楷体" panose="02010609060101010101" pitchFamily="49" charset="-122"/>
                <a:ea typeface="楷体" panose="02010609060101010101" pitchFamily="49" charset="-122"/>
              </a:rPr>
              <a:t>，很多事情是值得我</a:t>
            </a:r>
            <a:r>
              <a:rPr lang="zh-CN" altLang="en-US" sz="2800" b="1" u="sng" dirty="0">
                <a:uFill>
                  <a:solidFill>
                    <a:srgbClr val="FF0000"/>
                  </a:solidFill>
                </a:uFill>
                <a:latin typeface="楷体" panose="02010609060101010101" pitchFamily="49" charset="-122"/>
                <a:ea typeface="楷体" panose="02010609060101010101" pitchFamily="49" charset="-122"/>
              </a:rPr>
              <a:t>永远回忆</a:t>
            </a:r>
            <a:r>
              <a:rPr lang="zh-CN" altLang="en-US" sz="2800" b="1" dirty="0">
                <a:latin typeface="楷体" panose="02010609060101010101" pitchFamily="49" charset="-122"/>
                <a:ea typeface="楷体" panose="02010609060101010101" pitchFamily="49" charset="-122"/>
              </a:rPr>
              <a:t>的。</a:t>
            </a:r>
          </a:p>
        </p:txBody>
      </p:sp>
      <p:sp>
        <p:nvSpPr>
          <p:cNvPr id="12" name="圆角矩形标注 11">
            <a:extLst>
              <a:ext uri="{FF2B5EF4-FFF2-40B4-BE49-F238E27FC236}">
                <a16:creationId xmlns:a16="http://schemas.microsoft.com/office/drawing/2014/main" xmlns="" id="{1AC08387-1884-46A5-90F0-80923BE145E1}"/>
              </a:ext>
            </a:extLst>
          </p:cNvPr>
          <p:cNvSpPr/>
          <p:nvPr/>
        </p:nvSpPr>
        <p:spPr>
          <a:xfrm>
            <a:off x="3689350" y="1492250"/>
            <a:ext cx="4535488" cy="604838"/>
          </a:xfrm>
          <a:prstGeom prst="wedgeRoundRectCallout">
            <a:avLst>
              <a:gd name="adj1" fmla="val -43679"/>
              <a:gd name="adj2" fmla="val 82693"/>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defRPr/>
            </a:pPr>
            <a:r>
              <a:rPr lang="zh-CN" altLang="en-US" sz="2000" dirty="0">
                <a:solidFill>
                  <a:srgbClr val="0000FF"/>
                </a:solidFill>
                <a:latin typeface="黑体" panose="02010609060101010101" pitchFamily="49" charset="-122"/>
                <a:ea typeface="黑体" panose="02010609060101010101" pitchFamily="49" charset="-122"/>
              </a:rPr>
              <a:t>直接点明写作此文的原因，同时抒发自己的悲痛之情。</a:t>
            </a:r>
          </a:p>
        </p:txBody>
      </p:sp>
      <p:sp>
        <p:nvSpPr>
          <p:cNvPr id="13" name="圆角矩形标注 12">
            <a:extLst>
              <a:ext uri="{FF2B5EF4-FFF2-40B4-BE49-F238E27FC236}">
                <a16:creationId xmlns:a16="http://schemas.microsoft.com/office/drawing/2014/main" xmlns="" id="{D2E66A1A-B50A-4F00-84DD-E28DED3E127E}"/>
              </a:ext>
            </a:extLst>
          </p:cNvPr>
          <p:cNvSpPr/>
          <p:nvPr/>
        </p:nvSpPr>
        <p:spPr>
          <a:xfrm>
            <a:off x="1960563" y="3651250"/>
            <a:ext cx="6191250" cy="936625"/>
          </a:xfrm>
          <a:prstGeom prst="wedgeRoundRectCallout">
            <a:avLst>
              <a:gd name="adj1" fmla="val -56884"/>
              <a:gd name="adj2" fmla="val -56088"/>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defRPr/>
            </a:pPr>
            <a:r>
              <a:rPr lang="zh-CN" altLang="en-US" sz="2000" dirty="0">
                <a:solidFill>
                  <a:srgbClr val="0000FF"/>
                </a:solidFill>
                <a:latin typeface="黑体" panose="02010609060101010101" pitchFamily="49" charset="-122"/>
                <a:ea typeface="黑体" panose="02010609060101010101" pitchFamily="49" charset="-122"/>
              </a:rPr>
              <a:t>“勤劳”一词总领全文，是全文的叙事线索。“勤劳一生”是本文记叙的重点。“永远回忆”既直接呼应题目，又自然地引起下文。</a:t>
            </a:r>
          </a:p>
        </p:txBody>
      </p:sp>
      <p:sp>
        <p:nvSpPr>
          <p:cNvPr id="14341" name="矩形 1">
            <a:extLst>
              <a:ext uri="{FF2B5EF4-FFF2-40B4-BE49-F238E27FC236}">
                <a16:creationId xmlns:a16="http://schemas.microsoft.com/office/drawing/2014/main" xmlns="" id="{A1FFD00D-E228-4AD2-BE5F-5096E210B549}"/>
              </a:ext>
            </a:extLst>
          </p:cNvPr>
          <p:cNvSpPr>
            <a:spLocks noChangeArrowheads="1"/>
          </p:cNvSpPr>
          <p:nvPr/>
        </p:nvSpPr>
        <p:spPr bwMode="auto">
          <a:xfrm>
            <a:off x="430213" y="538163"/>
            <a:ext cx="824547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宋体" panose="02010600030101010101" pitchFamily="2" charset="-122"/>
              </a:rPr>
              <a:t>    阅读第</a:t>
            </a:r>
            <a:r>
              <a:rPr lang="en-US" altLang="zh-CN" sz="2800" b="1" dirty="0">
                <a:latin typeface="宋体" panose="02010600030101010101" pitchFamily="2" charset="-122"/>
              </a:rPr>
              <a:t>1</a:t>
            </a:r>
            <a:r>
              <a:rPr lang="zh-CN" altLang="en-US" sz="2800" b="1" dirty="0">
                <a:latin typeface="宋体" panose="02010600030101010101" pitchFamily="2" charset="-122"/>
              </a:rPr>
              <a:t>自然段，体会作者对母亲的感情，说说这一自然段在全文的作用。</a:t>
            </a:r>
          </a:p>
        </p:txBody>
      </p:sp>
      <p:grpSp>
        <p:nvGrpSpPr>
          <p:cNvPr id="18437" name="组合 15">
            <a:extLst>
              <a:ext uri="{FF2B5EF4-FFF2-40B4-BE49-F238E27FC236}">
                <a16:creationId xmlns:a16="http://schemas.microsoft.com/office/drawing/2014/main" xmlns="" id="{3399E970-7775-4A0E-B219-9518E4A3BEC5}"/>
              </a:ext>
            </a:extLst>
          </p:cNvPr>
          <p:cNvGrpSpPr>
            <a:grpSpLocks/>
          </p:cNvGrpSpPr>
          <p:nvPr/>
        </p:nvGrpSpPr>
        <p:grpSpPr bwMode="auto">
          <a:xfrm>
            <a:off x="44450" y="-39688"/>
            <a:ext cx="2006600" cy="522288"/>
            <a:chOff x="70" y="-63"/>
            <a:chExt cx="3160" cy="824"/>
          </a:xfrm>
        </p:grpSpPr>
        <p:sp>
          <p:nvSpPr>
            <p:cNvPr id="18438" name="文本框 6">
              <a:extLst>
                <a:ext uri="{FF2B5EF4-FFF2-40B4-BE49-F238E27FC236}">
                  <a16:creationId xmlns:a16="http://schemas.microsoft.com/office/drawing/2014/main" xmlns="" id="{4AFC1B89-79E5-4503-9547-8F27F95DE7FD}"/>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14" name="直线连接符 9">
              <a:extLst>
                <a:ext uri="{FF2B5EF4-FFF2-40B4-BE49-F238E27FC236}">
                  <a16:creationId xmlns:a16="http://schemas.microsoft.com/office/drawing/2014/main" xmlns="" id="{4074EE7D-637F-41A0-8C49-D0388C724C7F}"/>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a:extLst>
                <a:ext uri="{FF2B5EF4-FFF2-40B4-BE49-F238E27FC236}">
                  <a16:creationId xmlns:a16="http://schemas.microsoft.com/office/drawing/2014/main" xmlns="" id="{F5679B60-7D04-4004-9D0E-747D867A7ACA}"/>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9C4300FD-ABA1-483F-833B-E00C404B97F2}"/>
              </a:ext>
            </a:extLst>
          </p:cNvPr>
          <p:cNvSpPr>
            <a:spLocks noChangeArrowheads="1"/>
          </p:cNvSpPr>
          <p:nvPr/>
        </p:nvSpPr>
        <p:spPr bwMode="auto">
          <a:xfrm>
            <a:off x="5405438" y="1779588"/>
            <a:ext cx="3630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点明写此文的原因</a:t>
            </a:r>
            <a:endParaRPr lang="zh-CN" altLang="en-US">
              <a:solidFill>
                <a:srgbClr val="FF0000"/>
              </a:solidFill>
            </a:endParaRPr>
          </a:p>
        </p:txBody>
      </p:sp>
      <p:sp>
        <p:nvSpPr>
          <p:cNvPr id="12" name="矩形 11">
            <a:extLst>
              <a:ext uri="{FF2B5EF4-FFF2-40B4-BE49-F238E27FC236}">
                <a16:creationId xmlns:a16="http://schemas.microsoft.com/office/drawing/2014/main" xmlns="" id="{9B757150-BDA5-4E70-A665-A12D47254E0C}"/>
              </a:ext>
            </a:extLst>
          </p:cNvPr>
          <p:cNvSpPr>
            <a:spLocks noChangeArrowheads="1"/>
          </p:cNvSpPr>
          <p:nvPr/>
        </p:nvSpPr>
        <p:spPr bwMode="auto">
          <a:xfrm>
            <a:off x="611188" y="1597025"/>
            <a:ext cx="42481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solidFill>
                  <a:srgbClr val="000000"/>
                </a:solidFill>
                <a:latin typeface="楷体" panose="02010609060101010101" pitchFamily="49" charset="-122"/>
                <a:ea typeface="楷体" panose="02010609060101010101" pitchFamily="49" charset="-122"/>
              </a:rPr>
              <a:t>“</a:t>
            </a:r>
            <a:r>
              <a:rPr lang="zh-CN" altLang="en-US" sz="2800" b="1">
                <a:solidFill>
                  <a:srgbClr val="000000"/>
                </a:solidFill>
                <a:latin typeface="楷体" panose="02010609060101010101" pitchFamily="49" charset="-122"/>
                <a:ea typeface="楷体" panose="02010609060101010101" pitchFamily="49" charset="-122"/>
              </a:rPr>
              <a:t>得到母亲去世的消息，我很悲痛”</a:t>
            </a:r>
            <a:endParaRPr lang="zh-CN" altLang="en-US"/>
          </a:p>
        </p:txBody>
      </p:sp>
      <p:sp>
        <p:nvSpPr>
          <p:cNvPr id="13" name="矩形 12">
            <a:extLst>
              <a:ext uri="{FF2B5EF4-FFF2-40B4-BE49-F238E27FC236}">
                <a16:creationId xmlns:a16="http://schemas.microsoft.com/office/drawing/2014/main" xmlns="" id="{F4C02DCE-22CC-45DB-9CC8-9ACDBE0CADE2}"/>
              </a:ext>
            </a:extLst>
          </p:cNvPr>
          <p:cNvSpPr>
            <a:spLocks noChangeArrowheads="1"/>
          </p:cNvSpPr>
          <p:nvPr/>
        </p:nvSpPr>
        <p:spPr bwMode="auto">
          <a:xfrm>
            <a:off x="5405438" y="3562350"/>
            <a:ext cx="28797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点明感情基调</a:t>
            </a:r>
            <a:endParaRPr lang="zh-CN" altLang="en-US">
              <a:solidFill>
                <a:srgbClr val="FF0000"/>
              </a:solidFill>
            </a:endParaRPr>
          </a:p>
        </p:txBody>
      </p:sp>
      <p:sp>
        <p:nvSpPr>
          <p:cNvPr id="14" name="矩形 13">
            <a:extLst>
              <a:ext uri="{FF2B5EF4-FFF2-40B4-BE49-F238E27FC236}">
                <a16:creationId xmlns:a16="http://schemas.microsoft.com/office/drawing/2014/main" xmlns="" id="{30C21F85-68BD-410E-BF4C-F8F01D12D63B}"/>
              </a:ext>
            </a:extLst>
          </p:cNvPr>
          <p:cNvSpPr>
            <a:spLocks noChangeArrowheads="1"/>
          </p:cNvSpPr>
          <p:nvPr/>
        </p:nvSpPr>
        <p:spPr bwMode="auto">
          <a:xfrm>
            <a:off x="611188" y="3560763"/>
            <a:ext cx="30972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solidFill>
                  <a:srgbClr val="000000"/>
                </a:solidFill>
                <a:latin typeface="楷体" panose="02010609060101010101" pitchFamily="49" charset="-122"/>
                <a:ea typeface="楷体" panose="02010609060101010101" pitchFamily="49" charset="-122"/>
              </a:rPr>
              <a:t>“</a:t>
            </a:r>
            <a:r>
              <a:rPr lang="zh-CN" altLang="en-US" sz="2800" b="1">
                <a:solidFill>
                  <a:srgbClr val="000000"/>
                </a:solidFill>
                <a:latin typeface="楷体" panose="02010609060101010101" pitchFamily="49" charset="-122"/>
                <a:ea typeface="楷体" panose="02010609060101010101" pitchFamily="49" charset="-122"/>
              </a:rPr>
              <a:t>我爱我母亲”</a:t>
            </a:r>
            <a:endParaRPr lang="zh-CN" altLang="en-US"/>
          </a:p>
        </p:txBody>
      </p:sp>
      <p:sp>
        <p:nvSpPr>
          <p:cNvPr id="15" name="矩形 14">
            <a:extLst>
              <a:ext uri="{FF2B5EF4-FFF2-40B4-BE49-F238E27FC236}">
                <a16:creationId xmlns:a16="http://schemas.microsoft.com/office/drawing/2014/main" xmlns="" id="{38BECF66-966B-4236-96B1-69ABF599B5C2}"/>
              </a:ext>
            </a:extLst>
          </p:cNvPr>
          <p:cNvSpPr>
            <a:spLocks noChangeArrowheads="1"/>
          </p:cNvSpPr>
          <p:nvPr/>
        </p:nvSpPr>
        <p:spPr bwMode="auto">
          <a:xfrm>
            <a:off x="5405438" y="2795588"/>
            <a:ext cx="30241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点明叙事线索</a:t>
            </a:r>
            <a:endParaRPr lang="zh-CN" altLang="en-US">
              <a:solidFill>
                <a:srgbClr val="FF0000"/>
              </a:solidFill>
            </a:endParaRPr>
          </a:p>
        </p:txBody>
      </p:sp>
      <p:sp>
        <p:nvSpPr>
          <p:cNvPr id="16" name="矩形 15">
            <a:extLst>
              <a:ext uri="{FF2B5EF4-FFF2-40B4-BE49-F238E27FC236}">
                <a16:creationId xmlns:a16="http://schemas.microsoft.com/office/drawing/2014/main" xmlns="" id="{26675D1E-233E-430B-8589-0F7A6ED99035}"/>
              </a:ext>
            </a:extLst>
          </p:cNvPr>
          <p:cNvSpPr>
            <a:spLocks noChangeArrowheads="1"/>
          </p:cNvSpPr>
          <p:nvPr/>
        </p:nvSpPr>
        <p:spPr bwMode="auto">
          <a:xfrm>
            <a:off x="611188" y="2794000"/>
            <a:ext cx="2286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solidFill>
                  <a:srgbClr val="000000"/>
                </a:solidFill>
                <a:latin typeface="楷体" panose="02010609060101010101" pitchFamily="49" charset="-122"/>
                <a:ea typeface="楷体" panose="02010609060101010101" pitchFamily="49" charset="-122"/>
              </a:rPr>
              <a:t>“</a:t>
            </a:r>
            <a:r>
              <a:rPr lang="zh-CN" altLang="en-US" sz="2800" b="1">
                <a:solidFill>
                  <a:srgbClr val="000000"/>
                </a:solidFill>
                <a:latin typeface="楷体" panose="02010609060101010101" pitchFamily="49" charset="-122"/>
                <a:ea typeface="楷体" panose="02010609060101010101" pitchFamily="49" charset="-122"/>
              </a:rPr>
              <a:t>勤劳一生”</a:t>
            </a:r>
            <a:endParaRPr lang="zh-CN" altLang="en-US"/>
          </a:p>
        </p:txBody>
      </p:sp>
      <p:sp>
        <p:nvSpPr>
          <p:cNvPr id="17" name="矩形 16">
            <a:extLst>
              <a:ext uri="{FF2B5EF4-FFF2-40B4-BE49-F238E27FC236}">
                <a16:creationId xmlns:a16="http://schemas.microsoft.com/office/drawing/2014/main" xmlns="" id="{BA3ED7D8-1FDA-4639-8DCB-E80EB621EFD6}"/>
              </a:ext>
            </a:extLst>
          </p:cNvPr>
          <p:cNvSpPr>
            <a:spLocks noChangeArrowheads="1"/>
          </p:cNvSpPr>
          <p:nvPr/>
        </p:nvSpPr>
        <p:spPr bwMode="auto">
          <a:xfrm>
            <a:off x="1323975" y="771525"/>
            <a:ext cx="64960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宋体" panose="02010600030101010101" pitchFamily="2" charset="-122"/>
              </a:rPr>
              <a:t>第</a:t>
            </a:r>
            <a:r>
              <a:rPr lang="en-US" altLang="zh-CN" sz="2800" b="1" dirty="0">
                <a:latin typeface="宋体" panose="02010600030101010101" pitchFamily="2" charset="-122"/>
              </a:rPr>
              <a:t>1</a:t>
            </a:r>
            <a:r>
              <a:rPr lang="zh-CN" altLang="en-US" sz="2800" b="1" dirty="0">
                <a:latin typeface="宋体" panose="02010600030101010101" pitchFamily="2" charset="-122"/>
              </a:rPr>
              <a:t>自然段在全文起到</a:t>
            </a:r>
            <a:r>
              <a:rPr lang="zh-CN" altLang="en-US" sz="2800" b="1" dirty="0">
                <a:solidFill>
                  <a:srgbClr val="FF0000"/>
                </a:solidFill>
                <a:latin typeface="宋体" panose="02010600030101010101" pitchFamily="2" charset="-122"/>
              </a:rPr>
              <a:t>开篇点题</a:t>
            </a:r>
            <a:r>
              <a:rPr lang="zh-CN" altLang="en-US" sz="2800" b="1" dirty="0">
                <a:latin typeface="宋体" panose="02010600030101010101" pitchFamily="2" charset="-122"/>
              </a:rPr>
              <a:t>的作用。</a:t>
            </a:r>
            <a:endParaRPr lang="zh-CN" altLang="en-US" dirty="0">
              <a:latin typeface="宋体" panose="02010600030101010101" pitchFamily="2" charset="-122"/>
            </a:endParaRPr>
          </a:p>
        </p:txBody>
      </p:sp>
      <p:grpSp>
        <p:nvGrpSpPr>
          <p:cNvPr id="19464" name="组合 15">
            <a:extLst>
              <a:ext uri="{FF2B5EF4-FFF2-40B4-BE49-F238E27FC236}">
                <a16:creationId xmlns:a16="http://schemas.microsoft.com/office/drawing/2014/main" xmlns="" id="{C4AF63B6-A336-4941-A40A-10C1CD0F2A16}"/>
              </a:ext>
            </a:extLst>
          </p:cNvPr>
          <p:cNvGrpSpPr>
            <a:grpSpLocks/>
          </p:cNvGrpSpPr>
          <p:nvPr/>
        </p:nvGrpSpPr>
        <p:grpSpPr bwMode="auto">
          <a:xfrm>
            <a:off x="44450" y="-39688"/>
            <a:ext cx="2006600" cy="522288"/>
            <a:chOff x="70" y="-63"/>
            <a:chExt cx="3160" cy="824"/>
          </a:xfrm>
        </p:grpSpPr>
        <p:sp>
          <p:nvSpPr>
            <p:cNvPr id="19465" name="文本框 6">
              <a:extLst>
                <a:ext uri="{FF2B5EF4-FFF2-40B4-BE49-F238E27FC236}">
                  <a16:creationId xmlns:a16="http://schemas.microsoft.com/office/drawing/2014/main" xmlns="" id="{5EBFA5ED-F4EA-4E64-B7AB-2892B48E07ED}"/>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20" name="直线连接符 9">
              <a:extLst>
                <a:ext uri="{FF2B5EF4-FFF2-40B4-BE49-F238E27FC236}">
                  <a16:creationId xmlns:a16="http://schemas.microsoft.com/office/drawing/2014/main" xmlns="" id="{D9EE3E0E-2FFA-4038-B465-B5AB76D1B8E8}"/>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1" name="菱形 20">
              <a:extLst>
                <a:ext uri="{FF2B5EF4-FFF2-40B4-BE49-F238E27FC236}">
                  <a16:creationId xmlns:a16="http://schemas.microsoft.com/office/drawing/2014/main" xmlns="" id="{3426A734-B213-4D71-BA6A-EFD3C5669756}"/>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2" name="右箭头 21">
            <a:extLst>
              <a:ext uri="{FF2B5EF4-FFF2-40B4-BE49-F238E27FC236}">
                <a16:creationId xmlns:a16="http://schemas.microsoft.com/office/drawing/2014/main" xmlns="" id="{CAA1770A-11F5-4283-8EDA-7E3011E33A4B}"/>
              </a:ext>
            </a:extLst>
          </p:cNvPr>
          <p:cNvSpPr/>
          <p:nvPr/>
        </p:nvSpPr>
        <p:spPr>
          <a:xfrm>
            <a:off x="4716463" y="2008188"/>
            <a:ext cx="431800" cy="131762"/>
          </a:xfrm>
          <a:prstGeom prst="rightArrow">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右箭头 22">
            <a:extLst>
              <a:ext uri="{FF2B5EF4-FFF2-40B4-BE49-F238E27FC236}">
                <a16:creationId xmlns:a16="http://schemas.microsoft.com/office/drawing/2014/main" xmlns="" id="{6A0EAA46-E5CB-431C-8D46-8143DBC22B86}"/>
              </a:ext>
            </a:extLst>
          </p:cNvPr>
          <p:cNvSpPr/>
          <p:nvPr/>
        </p:nvSpPr>
        <p:spPr>
          <a:xfrm>
            <a:off x="4716463" y="3016250"/>
            <a:ext cx="431800" cy="131763"/>
          </a:xfrm>
          <a:prstGeom prst="rightArrow">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右箭头 23">
            <a:extLst>
              <a:ext uri="{FF2B5EF4-FFF2-40B4-BE49-F238E27FC236}">
                <a16:creationId xmlns:a16="http://schemas.microsoft.com/office/drawing/2014/main" xmlns="" id="{043A9027-4AEC-4DBE-9A48-A335AE288F9A}"/>
              </a:ext>
            </a:extLst>
          </p:cNvPr>
          <p:cNvSpPr/>
          <p:nvPr/>
        </p:nvSpPr>
        <p:spPr>
          <a:xfrm>
            <a:off x="4716463" y="3724275"/>
            <a:ext cx="431800" cy="131763"/>
          </a:xfrm>
          <a:prstGeom prst="rightArrow">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randombar(horizontal)">
                                      <p:cBhvr>
                                        <p:cTn id="12" dur="500"/>
                                        <p:tgtEl>
                                          <p:spTgt spid="2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500"/>
                                        <p:tgtEl>
                                          <p:spTgt spid="1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randombar(horizontal)">
                                      <p:cBhvr>
                                        <p:cTn id="27" dur="500"/>
                                        <p:tgtEl>
                                          <p:spTgt spid="2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randombar(horizontal)">
                                      <p:cBhvr>
                                        <p:cTn id="32" dur="500"/>
                                        <p:tgtEl>
                                          <p:spTgt spid="1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randombar(horizontal)">
                                      <p:cBhvr>
                                        <p:cTn id="37" dur="500"/>
                                        <p:tgtEl>
                                          <p:spTgt spid="1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randombar(horizontal)">
                                      <p:cBhvr>
                                        <p:cTn id="42" dur="500"/>
                                        <p:tgtEl>
                                          <p:spTgt spid="2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randombar(horizontal)">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P spid="14" grpId="0"/>
      <p:bldP spid="15" grpId="0"/>
      <p:bldP spid="16" grpId="0"/>
      <p:bldP spid="22" grpId="0" animBg="1"/>
      <p:bldP spid="23" grpId="0" animBg="1"/>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1" name="组合 15">
            <a:extLst>
              <a:ext uri="{FF2B5EF4-FFF2-40B4-BE49-F238E27FC236}">
                <a16:creationId xmlns:a16="http://schemas.microsoft.com/office/drawing/2014/main" xmlns="" id="{D3A5750F-6D8E-4C50-A443-7F53B0FBE5E9}"/>
              </a:ext>
            </a:extLst>
          </p:cNvPr>
          <p:cNvGrpSpPr>
            <a:grpSpLocks/>
          </p:cNvGrpSpPr>
          <p:nvPr/>
        </p:nvGrpSpPr>
        <p:grpSpPr bwMode="auto">
          <a:xfrm>
            <a:off x="44450" y="-39688"/>
            <a:ext cx="2006600" cy="522288"/>
            <a:chOff x="70" y="-63"/>
            <a:chExt cx="3160" cy="824"/>
          </a:xfrm>
        </p:grpSpPr>
        <p:sp>
          <p:nvSpPr>
            <p:cNvPr id="20482" name="文本框 6">
              <a:extLst>
                <a:ext uri="{FF2B5EF4-FFF2-40B4-BE49-F238E27FC236}">
                  <a16:creationId xmlns:a16="http://schemas.microsoft.com/office/drawing/2014/main" xmlns="" id="{EB6EF868-C1BA-4958-B18C-645A0A11327F}"/>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11" name="直线连接符 9">
              <a:extLst>
                <a:ext uri="{FF2B5EF4-FFF2-40B4-BE49-F238E27FC236}">
                  <a16:creationId xmlns:a16="http://schemas.microsoft.com/office/drawing/2014/main" xmlns="" id="{D6AB636E-FB8B-49B5-A063-A71D83429B91}"/>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a:extLst>
                <a:ext uri="{FF2B5EF4-FFF2-40B4-BE49-F238E27FC236}">
                  <a16:creationId xmlns:a16="http://schemas.microsoft.com/office/drawing/2014/main" xmlns="" id="{D01F8094-B0F1-4285-BC3E-ACC1D440AE75}"/>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16387" name="组合 3">
            <a:extLst>
              <a:ext uri="{FF2B5EF4-FFF2-40B4-BE49-F238E27FC236}">
                <a16:creationId xmlns:a16="http://schemas.microsoft.com/office/drawing/2014/main" xmlns="" id="{BB0F657C-E3E0-41AD-9B8B-68817873FF5D}"/>
              </a:ext>
            </a:extLst>
          </p:cNvPr>
          <p:cNvGrpSpPr>
            <a:grpSpLocks/>
          </p:cNvGrpSpPr>
          <p:nvPr/>
        </p:nvGrpSpPr>
        <p:grpSpPr bwMode="auto">
          <a:xfrm>
            <a:off x="746125" y="844550"/>
            <a:ext cx="7651750" cy="3240088"/>
            <a:chOff x="1018828" y="844525"/>
            <a:chExt cx="7652097" cy="3240087"/>
          </a:xfrm>
        </p:grpSpPr>
        <p:pic>
          <p:nvPicPr>
            <p:cNvPr id="20486" name="圆角矩形 14">
              <a:extLst>
                <a:ext uri="{FF2B5EF4-FFF2-40B4-BE49-F238E27FC236}">
                  <a16:creationId xmlns:a16="http://schemas.microsoft.com/office/drawing/2014/main" xmlns="" id="{DE59E1BA-9289-4D26-A998-1B9BE0786BBE}"/>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4025" y="844525"/>
              <a:ext cx="6946900" cy="324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Rectangle 2">
              <a:extLst>
                <a:ext uri="{FF2B5EF4-FFF2-40B4-BE49-F238E27FC236}">
                  <a16:creationId xmlns:a16="http://schemas.microsoft.com/office/drawing/2014/main" xmlns="" id="{5C05AC7D-A3D6-4505-AF27-4B824C864680}"/>
                </a:ext>
              </a:extLst>
            </p:cNvPr>
            <p:cNvSpPr>
              <a:spLocks noChangeArrowheads="1"/>
            </p:cNvSpPr>
            <p:nvPr/>
          </p:nvSpPr>
          <p:spPr bwMode="auto">
            <a:xfrm>
              <a:off x="2600325" y="1175518"/>
              <a:ext cx="5759450" cy="2160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20000"/>
                </a:lnSpc>
              </a:pPr>
              <a:r>
                <a:rPr lang="zh-CN" altLang="en-US" sz="2800" dirty="0">
                  <a:latin typeface="黑体" panose="02010609060101010101" pitchFamily="49" charset="-122"/>
                  <a:ea typeface="黑体" panose="02010609060101010101" pitchFamily="49" charset="-122"/>
                </a:rPr>
                <a:t>    </a:t>
              </a:r>
              <a:r>
                <a:rPr lang="zh-CN" altLang="en-US" sz="2800" dirty="0">
                  <a:solidFill>
                    <a:srgbClr val="A96A00"/>
                  </a:solidFill>
                  <a:latin typeface="黑体" panose="02010609060101010101" pitchFamily="49" charset="-122"/>
                  <a:ea typeface="黑体" panose="02010609060101010101" pitchFamily="49" charset="-122"/>
                </a:rPr>
                <a:t>作者在文中回忆了母亲的哪些事情？这些事塑造了母亲怎样的形象？请做简要概括，并说说哪件事最让你感动。</a:t>
              </a:r>
            </a:p>
          </p:txBody>
        </p:sp>
        <p:pic>
          <p:nvPicPr>
            <p:cNvPr id="20488" name="图片 1">
              <a:extLst>
                <a:ext uri="{FF2B5EF4-FFF2-40B4-BE49-F238E27FC236}">
                  <a16:creationId xmlns:a16="http://schemas.microsoft.com/office/drawing/2014/main" xmlns="" id="{4C80FBDC-0059-49BD-9F72-C0420FA412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8828" y="2141538"/>
              <a:ext cx="1104900" cy="158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5" name="组合 15">
            <a:extLst>
              <a:ext uri="{FF2B5EF4-FFF2-40B4-BE49-F238E27FC236}">
                <a16:creationId xmlns:a16="http://schemas.microsoft.com/office/drawing/2014/main" xmlns="" id="{84105484-CBE1-4C29-80A3-7BB10BAF734E}"/>
              </a:ext>
            </a:extLst>
          </p:cNvPr>
          <p:cNvGrpSpPr>
            <a:grpSpLocks/>
          </p:cNvGrpSpPr>
          <p:nvPr/>
        </p:nvGrpSpPr>
        <p:grpSpPr bwMode="auto">
          <a:xfrm>
            <a:off x="44450" y="-39688"/>
            <a:ext cx="2006600" cy="522288"/>
            <a:chOff x="70" y="-63"/>
            <a:chExt cx="3160" cy="824"/>
          </a:xfrm>
        </p:grpSpPr>
        <p:sp>
          <p:nvSpPr>
            <p:cNvPr id="21506" name="文本框 6">
              <a:extLst>
                <a:ext uri="{FF2B5EF4-FFF2-40B4-BE49-F238E27FC236}">
                  <a16:creationId xmlns:a16="http://schemas.microsoft.com/office/drawing/2014/main" xmlns="" id="{2A812968-DAC9-404D-B3C8-EE5D0994F92B}"/>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18" name="直线连接符 9">
              <a:extLst>
                <a:ext uri="{FF2B5EF4-FFF2-40B4-BE49-F238E27FC236}">
                  <a16:creationId xmlns:a16="http://schemas.microsoft.com/office/drawing/2014/main" xmlns="" id="{2C7BB4BA-AAE0-4BA7-BF78-7F26217A44BC}"/>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a:extLst>
                <a:ext uri="{FF2B5EF4-FFF2-40B4-BE49-F238E27FC236}">
                  <a16:creationId xmlns:a16="http://schemas.microsoft.com/office/drawing/2014/main" xmlns="" id="{6BACCD9A-835C-4C71-A9E3-CC658C46E79A}"/>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aphicFrame>
        <p:nvGraphicFramePr>
          <p:cNvPr id="2" name="表格 1">
            <a:extLst>
              <a:ext uri="{FF2B5EF4-FFF2-40B4-BE49-F238E27FC236}">
                <a16:creationId xmlns:a16="http://schemas.microsoft.com/office/drawing/2014/main" xmlns="" id="{5380C29B-6179-4908-B23B-94697FEE97BD}"/>
              </a:ext>
            </a:extLst>
          </p:cNvPr>
          <p:cNvGraphicFramePr>
            <a:graphicFrameLocks noGrp="1"/>
          </p:cNvGraphicFramePr>
          <p:nvPr>
            <p:extLst>
              <p:ext uri="{D42A27DB-BD31-4B8C-83A1-F6EECF244321}">
                <p14:modId xmlns:p14="http://schemas.microsoft.com/office/powerpoint/2010/main" val="1811470580"/>
              </p:ext>
            </p:extLst>
          </p:nvPr>
        </p:nvGraphicFramePr>
        <p:xfrm>
          <a:off x="684213" y="915988"/>
          <a:ext cx="7920038" cy="3535392"/>
        </p:xfrm>
        <a:graphic>
          <a:graphicData uri="http://schemas.openxmlformats.org/drawingml/2006/table">
            <a:tbl>
              <a:tblPr firstRow="1" bandRow="1">
                <a:tableStyleId>{5C22544A-7EE6-4342-B048-85BDC9FD1C3A}</a:tableStyleId>
              </a:tblPr>
              <a:tblGrid>
                <a:gridCol w="3960019">
                  <a:extLst>
                    <a:ext uri="{9D8B030D-6E8A-4147-A177-3AD203B41FA5}">
                      <a16:colId xmlns:a16="http://schemas.microsoft.com/office/drawing/2014/main" xmlns="" val="20000"/>
                    </a:ext>
                  </a:extLst>
                </a:gridCol>
                <a:gridCol w="3960019">
                  <a:extLst>
                    <a:ext uri="{9D8B030D-6E8A-4147-A177-3AD203B41FA5}">
                      <a16:colId xmlns:a16="http://schemas.microsoft.com/office/drawing/2014/main" xmlns="" val="20001"/>
                    </a:ext>
                  </a:extLst>
                </a:gridCol>
              </a:tblGrid>
              <a:tr h="487629">
                <a:tc>
                  <a:txBody>
                    <a:bodyP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2600" b="1" kern="100" dirty="0">
                          <a:solidFill>
                            <a:prstClr val="black"/>
                          </a:solidFill>
                          <a:latin typeface="宋体" panose="02010600030101010101" pitchFamily="2" charset="-122"/>
                          <a:ea typeface="宋体" panose="02010600030101010101" pitchFamily="2" charset="-122"/>
                          <a:cs typeface="Times New Roman" panose="02020603050405020304"/>
                          <a:sym typeface="+mn-ea"/>
                        </a:rPr>
                        <a:t>事件</a:t>
                      </a:r>
                      <a:endParaRPr lang="zh-CN" altLang="en-US" sz="2600" b="1" dirty="0">
                        <a:latin typeface="宋体" panose="02010600030101010101" pitchFamily="2" charset="-122"/>
                        <a:ea typeface="宋体" panose="02010600030101010101" pitchFamily="2" charset="-122"/>
                        <a:sym typeface="+mn-ea"/>
                      </a:endParaRPr>
                    </a:p>
                  </a:txBody>
                  <a:tcPr marL="91430" marR="91430" marT="45709" marB="45709" anchor="ctr"/>
                </a:tc>
                <a:tc>
                  <a:txBody>
                    <a:bodyP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2600" b="1" kern="100" dirty="0">
                          <a:solidFill>
                            <a:prstClr val="black"/>
                          </a:solidFill>
                          <a:latin typeface="宋体" panose="02010600030101010101" pitchFamily="2" charset="-122"/>
                          <a:ea typeface="宋体" panose="02010600030101010101" pitchFamily="2" charset="-122"/>
                          <a:cs typeface="Times New Roman" panose="02020603050405020304"/>
                          <a:sym typeface="+mn-ea"/>
                        </a:rPr>
                        <a:t>形象及性格</a:t>
                      </a:r>
                      <a:endParaRPr lang="zh-CN" altLang="en-US" sz="2600" b="1" kern="100" dirty="0">
                        <a:solidFill>
                          <a:prstClr val="black"/>
                        </a:solidFill>
                        <a:latin typeface="宋体" panose="02010600030101010101" pitchFamily="2" charset="-122"/>
                        <a:ea typeface="宋体" panose="02010600030101010101" pitchFamily="2" charset="-122"/>
                        <a:cs typeface="Courier New" panose="02070309020205020404"/>
                        <a:sym typeface="+mn-ea"/>
                      </a:endParaRPr>
                    </a:p>
                  </a:txBody>
                  <a:tcPr marL="91430" marR="91430" marT="45709" marB="45709" anchor="ctr"/>
                </a:tc>
                <a:extLst>
                  <a:ext uri="{0D108BD9-81ED-4DB2-BD59-A6C34878D82A}">
                    <a16:rowId xmlns:a16="http://schemas.microsoft.com/office/drawing/2014/main" xmlns="" val="10000"/>
                  </a:ext>
                </a:extLst>
              </a:tr>
              <a:tr h="883841">
                <a:tc>
                  <a:txBody>
                    <a:bodyPr/>
                    <a:lstStyle/>
                    <a:p>
                      <a:pPr marL="0" marR="0" indent="0" algn="l" defTabSz="685800" rtl="0" eaLnBrk="1" fontAlgn="auto" latinLnBrk="0" hangingPunct="1">
                        <a:lnSpc>
                          <a:spcPct val="100000"/>
                        </a:lnSpc>
                        <a:spcBef>
                          <a:spcPts val="0"/>
                        </a:spcBef>
                        <a:spcAft>
                          <a:spcPts val="0"/>
                        </a:spcAft>
                        <a:buClrTx/>
                        <a:buSzTx/>
                        <a:buFontTx/>
                        <a:buNone/>
                        <a:defRPr/>
                      </a:pPr>
                      <a:endParaRPr lang="zh-CN" altLang="en-US" sz="2600" b="1" kern="100" dirty="0">
                        <a:solidFill>
                          <a:prstClr val="black"/>
                        </a:solidFill>
                        <a:latin typeface="楷体" panose="02010609060101010101" pitchFamily="49" charset="-122"/>
                        <a:ea typeface="楷体" panose="02010609060101010101" pitchFamily="49" charset="-122"/>
                        <a:cs typeface="Courier New" panose="02070309020205020404"/>
                        <a:sym typeface="+mn-ea"/>
                      </a:endParaRPr>
                    </a:p>
                  </a:txBody>
                  <a:tcPr marL="91430" marR="91430" marT="45709" marB="45709" anchor="ctr"/>
                </a:tc>
                <a:tc>
                  <a:txBody>
                    <a:bodyPr/>
                    <a:lstStyle/>
                    <a:p>
                      <a:pPr marL="0" marR="0" indent="0" algn="ctr" defTabSz="685800" rtl="0" eaLnBrk="1" fontAlgn="auto" latinLnBrk="0" hangingPunct="1">
                        <a:lnSpc>
                          <a:spcPct val="100000"/>
                        </a:lnSpc>
                        <a:spcBef>
                          <a:spcPts val="0"/>
                        </a:spcBef>
                        <a:spcAft>
                          <a:spcPts val="0"/>
                        </a:spcAft>
                        <a:buClrTx/>
                        <a:buSzTx/>
                        <a:buFontTx/>
                        <a:buNone/>
                        <a:defRPr/>
                      </a:pPr>
                      <a:endParaRPr lang="zh-CN" altLang="en-US" sz="2600" b="1" kern="100" dirty="0">
                        <a:solidFill>
                          <a:srgbClr val="FF0000"/>
                        </a:solidFill>
                        <a:latin typeface="楷体" panose="02010609060101010101" pitchFamily="49" charset="-122"/>
                        <a:ea typeface="楷体" panose="02010609060101010101" pitchFamily="49" charset="-122"/>
                        <a:cs typeface="Courier New" panose="02070309020205020404"/>
                        <a:sym typeface="+mn-ea"/>
                      </a:endParaRPr>
                    </a:p>
                  </a:txBody>
                  <a:tcPr marL="91430" marR="91430" marT="45709" marB="45709" anchor="ctr"/>
                </a:tc>
                <a:extLst>
                  <a:ext uri="{0D108BD9-81ED-4DB2-BD59-A6C34878D82A}">
                    <a16:rowId xmlns:a16="http://schemas.microsoft.com/office/drawing/2014/main" xmlns="" val="10001"/>
                  </a:ext>
                </a:extLst>
              </a:tr>
              <a:tr h="883841">
                <a:tc>
                  <a:txBody>
                    <a:bodyPr/>
                    <a:lstStyle/>
                    <a:p>
                      <a:pPr marL="0" marR="0" indent="0" algn="l" defTabSz="685800" rtl="0" eaLnBrk="1" fontAlgn="auto" latinLnBrk="0" hangingPunct="1">
                        <a:lnSpc>
                          <a:spcPct val="100000"/>
                        </a:lnSpc>
                        <a:spcBef>
                          <a:spcPts val="0"/>
                        </a:spcBef>
                        <a:spcAft>
                          <a:spcPts val="0"/>
                        </a:spcAft>
                        <a:buClrTx/>
                        <a:buSzTx/>
                        <a:buFontTx/>
                        <a:buNone/>
                        <a:defRPr/>
                      </a:pPr>
                      <a:endParaRPr lang="zh-CN" altLang="en-US" sz="2600" b="1" kern="100" dirty="0">
                        <a:solidFill>
                          <a:prstClr val="black"/>
                        </a:solidFill>
                        <a:latin typeface="楷体" panose="02010609060101010101" pitchFamily="49" charset="-122"/>
                        <a:ea typeface="楷体" panose="02010609060101010101" pitchFamily="49" charset="-122"/>
                        <a:cs typeface="Courier New" panose="02070309020205020404"/>
                        <a:sym typeface="+mn-ea"/>
                      </a:endParaRPr>
                    </a:p>
                  </a:txBody>
                  <a:tcPr marL="91430" marR="91430" marT="45709" marB="45709" anchor="ctr"/>
                </a:tc>
                <a:tc>
                  <a:txBody>
                    <a:bodyPr/>
                    <a:lstStyle/>
                    <a:p>
                      <a:pPr marL="0" marR="0" indent="0" algn="ctr" defTabSz="685800" rtl="0" eaLnBrk="1" fontAlgn="auto" latinLnBrk="0" hangingPunct="1">
                        <a:lnSpc>
                          <a:spcPct val="100000"/>
                        </a:lnSpc>
                        <a:spcBef>
                          <a:spcPts val="0"/>
                        </a:spcBef>
                        <a:spcAft>
                          <a:spcPts val="0"/>
                        </a:spcAft>
                        <a:buClrTx/>
                        <a:buSzTx/>
                        <a:buFontTx/>
                        <a:buNone/>
                        <a:defRPr/>
                      </a:pPr>
                      <a:endParaRPr lang="zh-CN" altLang="en-US" sz="2600" b="1" kern="100" dirty="0">
                        <a:solidFill>
                          <a:srgbClr val="FF0000"/>
                        </a:solidFill>
                        <a:latin typeface="楷体" panose="02010609060101010101" pitchFamily="49" charset="-122"/>
                        <a:ea typeface="楷体" panose="02010609060101010101" pitchFamily="49" charset="-122"/>
                        <a:cs typeface="Courier New" panose="02070309020205020404"/>
                        <a:sym typeface="+mn-ea"/>
                      </a:endParaRPr>
                    </a:p>
                  </a:txBody>
                  <a:tcPr marL="91430" marR="91430" marT="45709" marB="45709" anchor="ctr"/>
                </a:tc>
                <a:extLst>
                  <a:ext uri="{0D108BD9-81ED-4DB2-BD59-A6C34878D82A}">
                    <a16:rowId xmlns:a16="http://schemas.microsoft.com/office/drawing/2014/main" xmlns="" val="10002"/>
                  </a:ext>
                </a:extLst>
              </a:tr>
              <a:tr h="1280052">
                <a:tc>
                  <a:txBody>
                    <a:bodyPr/>
                    <a:lstStyle/>
                    <a:p>
                      <a:pPr marL="0" marR="0" indent="0" algn="l" defTabSz="685800" rtl="0" eaLnBrk="1" fontAlgn="auto" latinLnBrk="0" hangingPunct="1">
                        <a:lnSpc>
                          <a:spcPct val="100000"/>
                        </a:lnSpc>
                        <a:spcBef>
                          <a:spcPts val="0"/>
                        </a:spcBef>
                        <a:spcAft>
                          <a:spcPts val="0"/>
                        </a:spcAft>
                        <a:buClrTx/>
                        <a:buSzTx/>
                        <a:buFontTx/>
                        <a:buNone/>
                        <a:defRPr/>
                      </a:pPr>
                      <a:endParaRPr lang="zh-CN" altLang="en-US" sz="2600" b="1" kern="100" dirty="0">
                        <a:solidFill>
                          <a:prstClr val="black"/>
                        </a:solidFill>
                        <a:latin typeface="楷体" panose="02010609060101010101" pitchFamily="49" charset="-122"/>
                        <a:ea typeface="楷体" panose="02010609060101010101" pitchFamily="49" charset="-122"/>
                        <a:cs typeface="Courier New" panose="02070309020205020404"/>
                        <a:sym typeface="+mn-ea"/>
                      </a:endParaRPr>
                    </a:p>
                  </a:txBody>
                  <a:tcPr marL="91430" marR="91430" marT="45709" marB="45709" anchor="ctr"/>
                </a:tc>
                <a:tc>
                  <a:txBody>
                    <a:bodyPr/>
                    <a:lstStyle/>
                    <a:p>
                      <a:pPr marL="0" marR="0" indent="0" algn="ctr" defTabSz="685800" rtl="0" eaLnBrk="1" fontAlgn="auto" latinLnBrk="0" hangingPunct="1">
                        <a:lnSpc>
                          <a:spcPct val="100000"/>
                        </a:lnSpc>
                        <a:spcBef>
                          <a:spcPts val="0"/>
                        </a:spcBef>
                        <a:spcAft>
                          <a:spcPts val="0"/>
                        </a:spcAft>
                        <a:buClrTx/>
                        <a:buSzTx/>
                        <a:buFontTx/>
                        <a:buNone/>
                        <a:defRPr/>
                      </a:pPr>
                      <a:endParaRPr lang="zh-CN" altLang="en-US" sz="2600" b="1" kern="100" dirty="0">
                        <a:solidFill>
                          <a:srgbClr val="FF0000"/>
                        </a:solidFill>
                        <a:latin typeface="楷体" panose="02010609060101010101" pitchFamily="49" charset="-122"/>
                        <a:ea typeface="楷体" panose="02010609060101010101" pitchFamily="49" charset="-122"/>
                        <a:cs typeface="Courier New" panose="02070309020205020404"/>
                        <a:sym typeface="+mn-ea"/>
                      </a:endParaRPr>
                    </a:p>
                  </a:txBody>
                  <a:tcPr marL="91430" marR="91430" marT="45709" marB="45709" anchor="ctr"/>
                </a:tc>
                <a:extLst>
                  <a:ext uri="{0D108BD9-81ED-4DB2-BD59-A6C34878D82A}">
                    <a16:rowId xmlns:a16="http://schemas.microsoft.com/office/drawing/2014/main" xmlns="" val="10003"/>
                  </a:ext>
                </a:extLst>
              </a:tr>
            </a:tbl>
          </a:graphicData>
        </a:graphic>
      </p:graphicFrame>
      <p:sp>
        <p:nvSpPr>
          <p:cNvPr id="3" name="TextBox 2"/>
          <p:cNvSpPr txBox="1"/>
          <p:nvPr/>
        </p:nvSpPr>
        <p:spPr>
          <a:xfrm>
            <a:off x="755576" y="1419622"/>
            <a:ext cx="3888432" cy="892552"/>
          </a:xfrm>
          <a:prstGeom prst="rect">
            <a:avLst/>
          </a:prstGeom>
          <a:noFill/>
        </p:spPr>
        <p:txBody>
          <a:bodyPr wrap="square" rtlCol="0">
            <a:spAutoFit/>
          </a:bodyPr>
          <a:lstStyle/>
          <a:p>
            <a:pPr defTabSz="685800" fontAlgn="auto">
              <a:spcBef>
                <a:spcPts val="0"/>
              </a:spcBef>
              <a:spcAft>
                <a:spcPts val="0"/>
              </a:spcAft>
              <a:defRPr/>
            </a:pPr>
            <a:r>
              <a:rPr lang="zh-CN" altLang="en-US" sz="2600" b="1" kern="100" dirty="0">
                <a:solidFill>
                  <a:prstClr val="black"/>
                </a:solidFill>
                <a:latin typeface="楷体" panose="02010609060101010101" pitchFamily="49" charset="-122"/>
                <a:ea typeface="楷体" panose="02010609060101010101" pitchFamily="49" charset="-122"/>
                <a:cs typeface="Times New Roman" panose="02020603050405020304"/>
                <a:sym typeface="+mn-ea"/>
              </a:rPr>
              <a:t>家境贫寒，儿女多，不得已只得留下八个孩子</a:t>
            </a:r>
          </a:p>
        </p:txBody>
      </p:sp>
      <p:sp>
        <p:nvSpPr>
          <p:cNvPr id="8" name="TextBox 7"/>
          <p:cNvSpPr txBox="1"/>
          <p:nvPr/>
        </p:nvSpPr>
        <p:spPr>
          <a:xfrm>
            <a:off x="755576" y="2312174"/>
            <a:ext cx="3888432" cy="892552"/>
          </a:xfrm>
          <a:prstGeom prst="rect">
            <a:avLst/>
          </a:prstGeom>
          <a:noFill/>
        </p:spPr>
        <p:txBody>
          <a:bodyPr wrap="square" rtlCol="0">
            <a:spAutoFit/>
          </a:bodyPr>
          <a:lstStyle/>
          <a:p>
            <a:pPr defTabSz="685800" fontAlgn="auto">
              <a:spcBef>
                <a:spcPts val="0"/>
              </a:spcBef>
              <a:spcAft>
                <a:spcPts val="0"/>
              </a:spcAft>
              <a:defRPr/>
            </a:pPr>
            <a:r>
              <a:rPr lang="zh-CN" altLang="en-US" sz="2600" b="1" kern="100" dirty="0">
                <a:solidFill>
                  <a:prstClr val="black"/>
                </a:solidFill>
                <a:latin typeface="楷体" panose="02010609060101010101" pitchFamily="49" charset="-122"/>
                <a:ea typeface="楷体" panose="02010609060101010101" pitchFamily="49" charset="-122"/>
                <a:cs typeface="Times New Roman" panose="02020603050405020304"/>
                <a:sym typeface="+mn-ea"/>
              </a:rPr>
              <a:t>给孩子做有“滋味”的饭食，亲手为孩子纺线织衣</a:t>
            </a:r>
          </a:p>
        </p:txBody>
      </p:sp>
      <p:sp>
        <p:nvSpPr>
          <p:cNvPr id="9" name="TextBox 8"/>
          <p:cNvSpPr txBox="1"/>
          <p:nvPr/>
        </p:nvSpPr>
        <p:spPr>
          <a:xfrm>
            <a:off x="755576" y="3200390"/>
            <a:ext cx="3888432" cy="1292662"/>
          </a:xfrm>
          <a:prstGeom prst="rect">
            <a:avLst/>
          </a:prstGeom>
          <a:noFill/>
        </p:spPr>
        <p:txBody>
          <a:bodyPr wrap="square" rtlCol="0">
            <a:spAutoFit/>
          </a:bodyPr>
          <a:lstStyle/>
          <a:p>
            <a:pPr defTabSz="685800" fontAlgn="auto">
              <a:spcBef>
                <a:spcPts val="0"/>
              </a:spcBef>
              <a:spcAft>
                <a:spcPts val="0"/>
              </a:spcAft>
              <a:defRPr/>
            </a:pPr>
            <a:r>
              <a:rPr lang="zh-CN" altLang="en-US" sz="2600" b="1" kern="100" dirty="0">
                <a:solidFill>
                  <a:prstClr val="black"/>
                </a:solidFill>
                <a:latin typeface="楷体" panose="02010609060101010101" pitchFamily="49" charset="-122"/>
                <a:ea typeface="楷体" panose="02010609060101010101" pitchFamily="49" charset="-122"/>
                <a:cs typeface="Times New Roman" panose="02020603050405020304"/>
                <a:sym typeface="+mn-ea"/>
              </a:rPr>
              <a:t>终日忙碌，煮饭、种田、种菜、喂猪等，是个好劳动</a:t>
            </a:r>
          </a:p>
        </p:txBody>
      </p:sp>
      <p:sp>
        <p:nvSpPr>
          <p:cNvPr id="4" name="TextBox 3"/>
          <p:cNvSpPr txBox="1"/>
          <p:nvPr/>
        </p:nvSpPr>
        <p:spPr>
          <a:xfrm>
            <a:off x="5580112" y="1619676"/>
            <a:ext cx="2520280" cy="492443"/>
          </a:xfrm>
          <a:prstGeom prst="rect">
            <a:avLst/>
          </a:prstGeom>
          <a:noFill/>
        </p:spPr>
        <p:txBody>
          <a:bodyPr wrap="square" rtlCol="0">
            <a:spAutoFit/>
          </a:bodyPr>
          <a:lstStyle/>
          <a:p>
            <a:pPr algn="ctr"/>
            <a:r>
              <a:rPr lang="zh-CN" altLang="en-US" sz="2600" b="1" kern="100" dirty="0" smtClean="0">
                <a:solidFill>
                  <a:srgbClr val="FF0000"/>
                </a:solidFill>
                <a:latin typeface="楷体" panose="02010609060101010101" pitchFamily="49" charset="-122"/>
                <a:ea typeface="楷体" panose="02010609060101010101" pitchFamily="49" charset="-122"/>
                <a:cs typeface="Times New Roman" panose="02020603050405020304"/>
                <a:sym typeface="+mn-ea"/>
              </a:rPr>
              <a:t>悲苦</a:t>
            </a:r>
            <a:endParaRPr lang="zh-CN" altLang="en-US" sz="2600" b="1" kern="100" dirty="0">
              <a:solidFill>
                <a:srgbClr val="FF0000"/>
              </a:solidFill>
              <a:latin typeface="楷体" panose="02010609060101010101" pitchFamily="49" charset="-122"/>
              <a:ea typeface="楷体" panose="02010609060101010101" pitchFamily="49" charset="-122"/>
              <a:cs typeface="Times New Roman" panose="02020603050405020304"/>
              <a:sym typeface="+mn-ea"/>
            </a:endParaRPr>
          </a:p>
        </p:txBody>
      </p:sp>
      <p:sp>
        <p:nvSpPr>
          <p:cNvPr id="11" name="TextBox 10"/>
          <p:cNvSpPr txBox="1"/>
          <p:nvPr/>
        </p:nvSpPr>
        <p:spPr>
          <a:xfrm>
            <a:off x="5580112" y="2512228"/>
            <a:ext cx="2520280" cy="492443"/>
          </a:xfrm>
          <a:prstGeom prst="rect">
            <a:avLst/>
          </a:prstGeom>
          <a:noFill/>
        </p:spPr>
        <p:txBody>
          <a:bodyPr wrap="square" rtlCol="0">
            <a:spAutoFit/>
          </a:bodyPr>
          <a:lstStyle/>
          <a:p>
            <a:pPr algn="ctr" defTabSz="685800" fontAlgn="auto">
              <a:spcBef>
                <a:spcPts val="0"/>
              </a:spcBef>
              <a:spcAft>
                <a:spcPts val="0"/>
              </a:spcAft>
              <a:defRPr/>
            </a:pPr>
            <a:r>
              <a:rPr lang="zh-CN" altLang="en-US" sz="2600" b="1" kern="100" dirty="0">
                <a:solidFill>
                  <a:srgbClr val="FF0000"/>
                </a:solidFill>
                <a:latin typeface="楷体" panose="02010609060101010101" pitchFamily="49" charset="-122"/>
                <a:ea typeface="楷体" panose="02010609060101010101" pitchFamily="49" charset="-122"/>
                <a:cs typeface="Times New Roman" panose="02020603050405020304"/>
                <a:sym typeface="+mn-ea"/>
              </a:rPr>
              <a:t>勤劳、辛苦</a:t>
            </a:r>
            <a:endParaRPr lang="zh-CN" altLang="en-US" sz="2600" b="1" kern="100" dirty="0">
              <a:solidFill>
                <a:srgbClr val="FF0000"/>
              </a:solidFill>
              <a:latin typeface="楷体" panose="02010609060101010101" pitchFamily="49" charset="-122"/>
              <a:ea typeface="楷体" panose="02010609060101010101" pitchFamily="49" charset="-122"/>
              <a:cs typeface="Courier New" panose="02070309020205020404"/>
              <a:sym typeface="+mn-ea"/>
            </a:endParaRPr>
          </a:p>
        </p:txBody>
      </p:sp>
      <p:sp>
        <p:nvSpPr>
          <p:cNvPr id="12" name="TextBox 11"/>
          <p:cNvSpPr txBox="1"/>
          <p:nvPr/>
        </p:nvSpPr>
        <p:spPr>
          <a:xfrm>
            <a:off x="5580112" y="3507854"/>
            <a:ext cx="2520280" cy="492443"/>
          </a:xfrm>
          <a:prstGeom prst="rect">
            <a:avLst/>
          </a:prstGeom>
          <a:noFill/>
        </p:spPr>
        <p:txBody>
          <a:bodyPr wrap="square" rtlCol="0">
            <a:spAutoFit/>
          </a:bodyPr>
          <a:lstStyle/>
          <a:p>
            <a:pPr algn="ctr" defTabSz="685800" fontAlgn="auto">
              <a:spcBef>
                <a:spcPts val="0"/>
              </a:spcBef>
              <a:spcAft>
                <a:spcPts val="0"/>
              </a:spcAft>
              <a:defRPr/>
            </a:pPr>
            <a:r>
              <a:rPr lang="zh-CN" altLang="en-US" sz="2600" b="1" kern="100" dirty="0" smtClean="0">
                <a:solidFill>
                  <a:srgbClr val="FF0000"/>
                </a:solidFill>
                <a:latin typeface="楷体" panose="02010609060101010101" pitchFamily="49" charset="-122"/>
                <a:ea typeface="楷体" panose="02010609060101010101" pitchFamily="49" charset="-122"/>
                <a:cs typeface="Times New Roman" panose="02020603050405020304"/>
                <a:sym typeface="+mn-ea"/>
              </a:rPr>
              <a:t>勤劳、能干</a:t>
            </a:r>
            <a:endParaRPr lang="zh-CN" altLang="en-US" sz="2600" b="1" kern="100" dirty="0">
              <a:solidFill>
                <a:srgbClr val="FF0000"/>
              </a:solidFill>
              <a:latin typeface="楷体" panose="02010609060101010101" pitchFamily="49" charset="-122"/>
              <a:ea typeface="楷体" panose="02010609060101010101" pitchFamily="49" charset="-122"/>
              <a:cs typeface="Courier New" panose="02070309020205020404"/>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randombar(horizontal)">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4"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9" name="组合 15">
            <a:extLst>
              <a:ext uri="{FF2B5EF4-FFF2-40B4-BE49-F238E27FC236}">
                <a16:creationId xmlns:a16="http://schemas.microsoft.com/office/drawing/2014/main" xmlns="" id="{C1198637-4855-45C5-AA86-B700009AD65A}"/>
              </a:ext>
            </a:extLst>
          </p:cNvPr>
          <p:cNvGrpSpPr>
            <a:grpSpLocks/>
          </p:cNvGrpSpPr>
          <p:nvPr/>
        </p:nvGrpSpPr>
        <p:grpSpPr bwMode="auto">
          <a:xfrm>
            <a:off x="44450" y="-39688"/>
            <a:ext cx="2006600" cy="522288"/>
            <a:chOff x="70" y="-63"/>
            <a:chExt cx="3160" cy="824"/>
          </a:xfrm>
        </p:grpSpPr>
        <p:sp>
          <p:nvSpPr>
            <p:cNvPr id="22530" name="文本框 6">
              <a:extLst>
                <a:ext uri="{FF2B5EF4-FFF2-40B4-BE49-F238E27FC236}">
                  <a16:creationId xmlns:a16="http://schemas.microsoft.com/office/drawing/2014/main" xmlns="" id="{8521EDB0-DB77-47D6-A430-BDF14263CAB5}"/>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18" name="直线连接符 9">
              <a:extLst>
                <a:ext uri="{FF2B5EF4-FFF2-40B4-BE49-F238E27FC236}">
                  <a16:creationId xmlns:a16="http://schemas.microsoft.com/office/drawing/2014/main" xmlns="" id="{5D1F6B9E-C275-4DBF-90A2-240E9BAF88B9}"/>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a:extLst>
                <a:ext uri="{FF2B5EF4-FFF2-40B4-BE49-F238E27FC236}">
                  <a16:creationId xmlns:a16="http://schemas.microsoft.com/office/drawing/2014/main" xmlns="" id="{E61683E3-6407-4608-9622-354BEC751D4E}"/>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aphicFrame>
        <p:nvGraphicFramePr>
          <p:cNvPr id="2" name="表格 1">
            <a:extLst>
              <a:ext uri="{FF2B5EF4-FFF2-40B4-BE49-F238E27FC236}">
                <a16:creationId xmlns:a16="http://schemas.microsoft.com/office/drawing/2014/main" xmlns="" id="{09B8C3A0-D171-4E21-9293-FDDD342A0951}"/>
              </a:ext>
            </a:extLst>
          </p:cNvPr>
          <p:cNvGraphicFramePr>
            <a:graphicFrameLocks noGrp="1"/>
          </p:cNvGraphicFramePr>
          <p:nvPr>
            <p:extLst>
              <p:ext uri="{D42A27DB-BD31-4B8C-83A1-F6EECF244321}">
                <p14:modId xmlns:p14="http://schemas.microsoft.com/office/powerpoint/2010/main" val="2253420427"/>
              </p:ext>
            </p:extLst>
          </p:nvPr>
        </p:nvGraphicFramePr>
        <p:xfrm>
          <a:off x="684213" y="771525"/>
          <a:ext cx="7920038" cy="3932238"/>
        </p:xfrm>
        <a:graphic>
          <a:graphicData uri="http://schemas.openxmlformats.org/drawingml/2006/table">
            <a:tbl>
              <a:tblPr firstRow="1" bandRow="1">
                <a:tableStyleId>{5C22544A-7EE6-4342-B048-85BDC9FD1C3A}</a:tableStyleId>
              </a:tblPr>
              <a:tblGrid>
                <a:gridCol w="3960019">
                  <a:extLst>
                    <a:ext uri="{9D8B030D-6E8A-4147-A177-3AD203B41FA5}">
                      <a16:colId xmlns:a16="http://schemas.microsoft.com/office/drawing/2014/main" xmlns="" val="20000"/>
                    </a:ext>
                  </a:extLst>
                </a:gridCol>
                <a:gridCol w="3960019">
                  <a:extLst>
                    <a:ext uri="{9D8B030D-6E8A-4147-A177-3AD203B41FA5}">
                      <a16:colId xmlns:a16="http://schemas.microsoft.com/office/drawing/2014/main" xmlns="" val="20001"/>
                    </a:ext>
                  </a:extLst>
                </a:gridCol>
              </a:tblGrid>
              <a:tr h="487719">
                <a:tc>
                  <a:txBody>
                    <a:bodyP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2600" b="1" kern="100" dirty="0">
                          <a:solidFill>
                            <a:prstClr val="black"/>
                          </a:solidFill>
                          <a:latin typeface="宋体" panose="02010600030101010101" pitchFamily="2" charset="-122"/>
                          <a:ea typeface="宋体" panose="02010600030101010101" pitchFamily="2" charset="-122"/>
                          <a:cs typeface="Times New Roman" panose="02020603050405020304"/>
                          <a:sym typeface="+mn-ea"/>
                        </a:rPr>
                        <a:t>事件</a:t>
                      </a:r>
                      <a:endParaRPr lang="zh-CN" altLang="en-US" sz="2600" b="1" dirty="0">
                        <a:latin typeface="宋体" panose="02010600030101010101" pitchFamily="2" charset="-122"/>
                        <a:ea typeface="宋体" panose="02010600030101010101" pitchFamily="2" charset="-122"/>
                        <a:sym typeface="+mn-ea"/>
                      </a:endParaRPr>
                    </a:p>
                  </a:txBody>
                  <a:tcPr marL="91430" marR="91430" marT="45724" marB="45724" anchor="ctr"/>
                </a:tc>
                <a:tc>
                  <a:txBody>
                    <a:bodyP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2600" b="1" kern="100" dirty="0">
                          <a:solidFill>
                            <a:prstClr val="black"/>
                          </a:solidFill>
                          <a:latin typeface="宋体" panose="02010600030101010101" pitchFamily="2" charset="-122"/>
                          <a:ea typeface="宋体" panose="02010600030101010101" pitchFamily="2" charset="-122"/>
                          <a:cs typeface="Times New Roman" panose="02020603050405020304"/>
                          <a:sym typeface="+mn-ea"/>
                        </a:rPr>
                        <a:t>形象及性格</a:t>
                      </a:r>
                      <a:endParaRPr lang="zh-CN" altLang="en-US" sz="2600" b="1" kern="100" dirty="0">
                        <a:solidFill>
                          <a:prstClr val="black"/>
                        </a:solidFill>
                        <a:latin typeface="宋体" panose="02010600030101010101" pitchFamily="2" charset="-122"/>
                        <a:ea typeface="宋体" panose="02010600030101010101" pitchFamily="2" charset="-122"/>
                        <a:cs typeface="Courier New" panose="02070309020205020404"/>
                        <a:sym typeface="+mn-ea"/>
                      </a:endParaRPr>
                    </a:p>
                  </a:txBody>
                  <a:tcPr marL="91430" marR="91430" marT="45724" marB="45724" anchor="ctr"/>
                </a:tc>
                <a:extLst>
                  <a:ext uri="{0D108BD9-81ED-4DB2-BD59-A6C34878D82A}">
                    <a16:rowId xmlns:a16="http://schemas.microsoft.com/office/drawing/2014/main" xmlns="" val="10000"/>
                  </a:ext>
                </a:extLst>
              </a:tr>
              <a:tr h="1280264">
                <a:tc>
                  <a:txBody>
                    <a:bodyPr/>
                    <a:lstStyle/>
                    <a:p>
                      <a:pPr marL="0" marR="0" indent="0" algn="l" defTabSz="685800" rtl="0" eaLnBrk="1" fontAlgn="auto" latinLnBrk="0" hangingPunct="1">
                        <a:lnSpc>
                          <a:spcPct val="100000"/>
                        </a:lnSpc>
                        <a:spcBef>
                          <a:spcPts val="0"/>
                        </a:spcBef>
                        <a:spcAft>
                          <a:spcPts val="0"/>
                        </a:spcAft>
                        <a:buClrTx/>
                        <a:buSzTx/>
                        <a:buFontTx/>
                        <a:buNone/>
                        <a:defRPr/>
                      </a:pPr>
                      <a:endParaRPr lang="zh-CN" altLang="en-US" sz="2600" b="1" kern="100" dirty="0">
                        <a:solidFill>
                          <a:prstClr val="black"/>
                        </a:solidFill>
                        <a:latin typeface="楷体" panose="02010609060101010101" pitchFamily="49" charset="-122"/>
                        <a:ea typeface="楷体" panose="02010609060101010101" pitchFamily="49" charset="-122"/>
                        <a:cs typeface="Times New Roman" panose="02020603050405020304"/>
                        <a:sym typeface="+mn-ea"/>
                      </a:endParaRPr>
                    </a:p>
                  </a:txBody>
                  <a:tcPr marL="91430" marR="91430" marT="45724" marB="45724" anchor="ctr"/>
                </a:tc>
                <a:tc>
                  <a:txBody>
                    <a:bodyPr/>
                    <a:lstStyle/>
                    <a:p>
                      <a:pPr marL="0" marR="0" indent="0" algn="ctr" defTabSz="685800" rtl="0" eaLnBrk="1" fontAlgn="auto" latinLnBrk="0" hangingPunct="1">
                        <a:lnSpc>
                          <a:spcPct val="100000"/>
                        </a:lnSpc>
                        <a:spcBef>
                          <a:spcPts val="0"/>
                        </a:spcBef>
                        <a:spcAft>
                          <a:spcPts val="0"/>
                        </a:spcAft>
                        <a:buClrTx/>
                        <a:buSzTx/>
                        <a:buFontTx/>
                        <a:buNone/>
                        <a:defRPr/>
                      </a:pPr>
                      <a:endParaRPr lang="zh-CN" altLang="en-US" sz="2600" b="1" kern="100" dirty="0">
                        <a:solidFill>
                          <a:srgbClr val="FF0000"/>
                        </a:solidFill>
                        <a:latin typeface="楷体" panose="02010609060101010101" pitchFamily="49" charset="-122"/>
                        <a:ea typeface="楷体" panose="02010609060101010101" pitchFamily="49" charset="-122"/>
                        <a:cs typeface="Times New Roman" panose="02020603050405020304"/>
                        <a:sym typeface="+mn-ea"/>
                      </a:endParaRPr>
                    </a:p>
                  </a:txBody>
                  <a:tcPr marL="91430" marR="91430" marT="45724" marB="45724" anchor="ctr"/>
                </a:tc>
                <a:extLst>
                  <a:ext uri="{0D108BD9-81ED-4DB2-BD59-A6C34878D82A}">
                    <a16:rowId xmlns:a16="http://schemas.microsoft.com/office/drawing/2014/main" xmlns="" val="10001"/>
                  </a:ext>
                </a:extLst>
              </a:tr>
              <a:tr h="1280264">
                <a:tc>
                  <a:txBody>
                    <a:bodyPr/>
                    <a:lstStyle/>
                    <a:p>
                      <a:pPr marL="0" marR="0" indent="0" algn="l" defTabSz="685800" rtl="0" eaLnBrk="1" fontAlgn="auto" latinLnBrk="0" hangingPunct="1">
                        <a:lnSpc>
                          <a:spcPct val="100000"/>
                        </a:lnSpc>
                        <a:spcBef>
                          <a:spcPts val="0"/>
                        </a:spcBef>
                        <a:spcAft>
                          <a:spcPts val="0"/>
                        </a:spcAft>
                        <a:buClrTx/>
                        <a:buSzTx/>
                        <a:buFontTx/>
                        <a:buNone/>
                        <a:defRPr/>
                      </a:pPr>
                      <a:endParaRPr lang="zh-CN" altLang="en-US" sz="2600" b="1" kern="100" dirty="0">
                        <a:solidFill>
                          <a:prstClr val="black"/>
                        </a:solidFill>
                        <a:latin typeface="楷体" panose="02010609060101010101" pitchFamily="49" charset="-122"/>
                        <a:ea typeface="楷体" panose="02010609060101010101" pitchFamily="49" charset="-122"/>
                        <a:cs typeface="Times New Roman" panose="02020603050405020304"/>
                        <a:sym typeface="+mn-ea"/>
                      </a:endParaRPr>
                    </a:p>
                  </a:txBody>
                  <a:tcPr marL="91430" marR="91430" marT="45724" marB="45724" anchor="ctr"/>
                </a:tc>
                <a:tc>
                  <a:txBody>
                    <a:bodyPr/>
                    <a:lstStyle/>
                    <a:p>
                      <a:pPr marL="0" marR="0" indent="0" algn="ctr" defTabSz="685800" rtl="0" eaLnBrk="1" fontAlgn="auto" latinLnBrk="0" hangingPunct="1">
                        <a:lnSpc>
                          <a:spcPct val="100000"/>
                        </a:lnSpc>
                        <a:spcBef>
                          <a:spcPts val="0"/>
                        </a:spcBef>
                        <a:spcAft>
                          <a:spcPts val="0"/>
                        </a:spcAft>
                        <a:buClrTx/>
                        <a:buSzTx/>
                        <a:buFontTx/>
                        <a:buNone/>
                        <a:defRPr/>
                      </a:pPr>
                      <a:endParaRPr lang="zh-CN" altLang="en-US" sz="2600" b="1" kern="100" dirty="0">
                        <a:solidFill>
                          <a:srgbClr val="FF0000"/>
                        </a:solidFill>
                        <a:latin typeface="楷体" panose="02010609060101010101" pitchFamily="49" charset="-122"/>
                        <a:ea typeface="楷体" panose="02010609060101010101" pitchFamily="49" charset="-122"/>
                        <a:cs typeface="Times New Roman" panose="02020603050405020304"/>
                        <a:sym typeface="+mn-ea"/>
                      </a:endParaRPr>
                    </a:p>
                  </a:txBody>
                  <a:tcPr marL="91430" marR="91430" marT="45724" marB="45724" anchor="ctr"/>
                </a:tc>
                <a:extLst>
                  <a:ext uri="{0D108BD9-81ED-4DB2-BD59-A6C34878D82A}">
                    <a16:rowId xmlns:a16="http://schemas.microsoft.com/office/drawing/2014/main" xmlns="" val="10002"/>
                  </a:ext>
                </a:extLst>
              </a:tr>
              <a:tr h="883991">
                <a:tc>
                  <a:txBody>
                    <a:bodyPr/>
                    <a:lstStyle/>
                    <a:p>
                      <a:pPr marL="0" marR="0" indent="0" algn="l" defTabSz="685800" rtl="0" eaLnBrk="1" fontAlgn="auto" latinLnBrk="0" hangingPunct="1">
                        <a:lnSpc>
                          <a:spcPct val="100000"/>
                        </a:lnSpc>
                        <a:spcBef>
                          <a:spcPts val="0"/>
                        </a:spcBef>
                        <a:spcAft>
                          <a:spcPts val="0"/>
                        </a:spcAft>
                        <a:buClrTx/>
                        <a:buSzTx/>
                        <a:buFontTx/>
                        <a:buNone/>
                        <a:defRPr/>
                      </a:pPr>
                      <a:endParaRPr lang="zh-CN" altLang="en-US" sz="2600" b="1" kern="100" dirty="0">
                        <a:solidFill>
                          <a:prstClr val="black"/>
                        </a:solidFill>
                        <a:latin typeface="楷体" panose="02010609060101010101" pitchFamily="49" charset="-122"/>
                        <a:ea typeface="楷体" panose="02010609060101010101" pitchFamily="49" charset="-122"/>
                        <a:cs typeface="Times New Roman" panose="02020603050405020304"/>
                        <a:sym typeface="+mn-ea"/>
                      </a:endParaRPr>
                    </a:p>
                  </a:txBody>
                  <a:tcPr marL="91430" marR="91430" marT="45724" marB="45724" anchor="ctr"/>
                </a:tc>
                <a:tc>
                  <a:txBody>
                    <a:bodyPr/>
                    <a:lstStyle/>
                    <a:p>
                      <a:pPr marL="0" marR="0" indent="0" algn="ctr" defTabSz="685800" rtl="0" eaLnBrk="1" fontAlgn="auto" latinLnBrk="0" hangingPunct="1">
                        <a:lnSpc>
                          <a:spcPct val="100000"/>
                        </a:lnSpc>
                        <a:spcBef>
                          <a:spcPts val="0"/>
                        </a:spcBef>
                        <a:spcAft>
                          <a:spcPts val="0"/>
                        </a:spcAft>
                        <a:buClrTx/>
                        <a:buSzTx/>
                        <a:buFontTx/>
                        <a:buNone/>
                        <a:defRPr/>
                      </a:pPr>
                      <a:endParaRPr lang="zh-CN" altLang="en-US" sz="2600" b="1" kern="100" dirty="0">
                        <a:solidFill>
                          <a:srgbClr val="FF0000"/>
                        </a:solidFill>
                        <a:latin typeface="楷体" panose="02010609060101010101" pitchFamily="49" charset="-122"/>
                        <a:ea typeface="楷体" panose="02010609060101010101" pitchFamily="49" charset="-122"/>
                        <a:cs typeface="Times New Roman" panose="02020603050405020304"/>
                        <a:sym typeface="+mn-ea"/>
                      </a:endParaRPr>
                    </a:p>
                  </a:txBody>
                  <a:tcPr marL="91430" marR="91430" marT="45724" marB="45724" anchor="ctr"/>
                </a:tc>
                <a:extLst>
                  <a:ext uri="{0D108BD9-81ED-4DB2-BD59-A6C34878D82A}">
                    <a16:rowId xmlns:a16="http://schemas.microsoft.com/office/drawing/2014/main" xmlns="" val="10003"/>
                  </a:ext>
                </a:extLst>
              </a:tr>
            </a:tbl>
          </a:graphicData>
        </a:graphic>
      </p:graphicFrame>
      <p:sp>
        <p:nvSpPr>
          <p:cNvPr id="7" name="TextBox 6"/>
          <p:cNvSpPr txBox="1"/>
          <p:nvPr/>
        </p:nvSpPr>
        <p:spPr>
          <a:xfrm>
            <a:off x="683568" y="1247150"/>
            <a:ext cx="3960440" cy="1292662"/>
          </a:xfrm>
          <a:prstGeom prst="rect">
            <a:avLst/>
          </a:prstGeom>
          <a:noFill/>
        </p:spPr>
        <p:txBody>
          <a:bodyPr wrap="square" rtlCol="0">
            <a:spAutoFit/>
          </a:bodyPr>
          <a:lstStyle/>
          <a:p>
            <a:pPr defTabSz="685800" fontAlgn="auto">
              <a:spcBef>
                <a:spcPts val="0"/>
              </a:spcBef>
              <a:spcAft>
                <a:spcPts val="0"/>
              </a:spcAft>
              <a:defRPr/>
            </a:pPr>
            <a:r>
              <a:rPr lang="zh-CN" altLang="en-US" sz="2600" b="1" kern="100" dirty="0">
                <a:solidFill>
                  <a:prstClr val="black"/>
                </a:solidFill>
                <a:latin typeface="楷体" panose="02010609060101010101" pitchFamily="49" charset="-122"/>
                <a:ea typeface="楷体" panose="02010609060101010101" pitchFamily="49" charset="-122"/>
                <a:cs typeface="Times New Roman" panose="02020603050405020304"/>
                <a:sym typeface="+mn-ea"/>
              </a:rPr>
              <a:t>做家务农任劳任怨，协调一家和谐相处，周济和照顾比自己穷的亲戚</a:t>
            </a:r>
          </a:p>
        </p:txBody>
      </p:sp>
      <p:sp>
        <p:nvSpPr>
          <p:cNvPr id="8" name="TextBox 7"/>
          <p:cNvSpPr txBox="1"/>
          <p:nvPr/>
        </p:nvSpPr>
        <p:spPr>
          <a:xfrm>
            <a:off x="683592" y="2539812"/>
            <a:ext cx="3960440" cy="1292662"/>
          </a:xfrm>
          <a:prstGeom prst="rect">
            <a:avLst/>
          </a:prstGeom>
          <a:noFill/>
        </p:spPr>
        <p:txBody>
          <a:bodyPr wrap="square" rtlCol="0">
            <a:spAutoFit/>
          </a:bodyPr>
          <a:lstStyle/>
          <a:p>
            <a:pPr defTabSz="685800" fontAlgn="auto">
              <a:spcBef>
                <a:spcPts val="0"/>
              </a:spcBef>
              <a:spcAft>
                <a:spcPts val="0"/>
              </a:spcAft>
              <a:defRPr/>
            </a:pPr>
            <a:r>
              <a:rPr lang="zh-CN" altLang="en-US" sz="2600" b="1" kern="100" dirty="0">
                <a:solidFill>
                  <a:prstClr val="black"/>
                </a:solidFill>
                <a:latin typeface="楷体" panose="02010609060101010101" pitchFamily="49" charset="-122"/>
                <a:ea typeface="楷体" panose="02010609060101010101" pitchFamily="49" charset="-122"/>
                <a:cs typeface="Times New Roman" panose="02020603050405020304"/>
                <a:sym typeface="+mn-ea"/>
              </a:rPr>
              <a:t>母亲朴素的阶级意识启发作者幼年时期反抗压迫、追求光明的思想</a:t>
            </a:r>
          </a:p>
        </p:txBody>
      </p:sp>
      <p:sp>
        <p:nvSpPr>
          <p:cNvPr id="9" name="TextBox 8"/>
          <p:cNvSpPr txBox="1"/>
          <p:nvPr/>
        </p:nvSpPr>
        <p:spPr>
          <a:xfrm>
            <a:off x="683592" y="3832474"/>
            <a:ext cx="3960440" cy="892552"/>
          </a:xfrm>
          <a:prstGeom prst="rect">
            <a:avLst/>
          </a:prstGeom>
          <a:noFill/>
        </p:spPr>
        <p:txBody>
          <a:bodyPr wrap="square" rtlCol="0">
            <a:spAutoFit/>
          </a:bodyPr>
          <a:lstStyle/>
          <a:p>
            <a:pPr defTabSz="685800" fontAlgn="auto">
              <a:spcBef>
                <a:spcPts val="0"/>
              </a:spcBef>
              <a:spcAft>
                <a:spcPts val="0"/>
              </a:spcAft>
              <a:defRPr/>
            </a:pPr>
            <a:r>
              <a:rPr lang="zh-CN" altLang="en-US" sz="2600" b="1" kern="100" dirty="0">
                <a:solidFill>
                  <a:prstClr val="black"/>
                </a:solidFill>
                <a:latin typeface="楷体" panose="02010609060101010101" pitchFamily="49" charset="-122"/>
                <a:ea typeface="楷体" panose="02010609060101010101" pitchFamily="49" charset="-122"/>
                <a:cs typeface="Times New Roman" panose="02020603050405020304"/>
                <a:sym typeface="+mn-ea"/>
              </a:rPr>
              <a:t>生活困苦，却节衣缩食送作者读书</a:t>
            </a:r>
          </a:p>
        </p:txBody>
      </p:sp>
      <p:sp>
        <p:nvSpPr>
          <p:cNvPr id="10" name="TextBox 9"/>
          <p:cNvSpPr txBox="1"/>
          <p:nvPr/>
        </p:nvSpPr>
        <p:spPr>
          <a:xfrm>
            <a:off x="4733160" y="1463174"/>
            <a:ext cx="3816424" cy="892552"/>
          </a:xfrm>
          <a:prstGeom prst="rect">
            <a:avLst/>
          </a:prstGeom>
          <a:noFill/>
        </p:spPr>
        <p:txBody>
          <a:bodyPr wrap="square" rtlCol="0">
            <a:spAutoFit/>
          </a:bodyPr>
          <a:lstStyle/>
          <a:p>
            <a:pPr algn="ctr"/>
            <a:r>
              <a:rPr lang="zh-CN" altLang="en-US" sz="2600" b="1" kern="100" dirty="0">
                <a:solidFill>
                  <a:srgbClr val="FF0000"/>
                </a:solidFill>
                <a:latin typeface="楷体" panose="02010609060101010101" pitchFamily="49" charset="-122"/>
                <a:ea typeface="楷体" panose="02010609060101010101" pitchFamily="49" charset="-122"/>
                <a:cs typeface="Times New Roman" panose="02020603050405020304"/>
                <a:sym typeface="+mn-ea"/>
              </a:rPr>
              <a:t>性格和蔼，并有朴素的阶级意识</a:t>
            </a:r>
          </a:p>
        </p:txBody>
      </p:sp>
      <p:sp>
        <p:nvSpPr>
          <p:cNvPr id="11" name="TextBox 10"/>
          <p:cNvSpPr txBox="1"/>
          <p:nvPr/>
        </p:nvSpPr>
        <p:spPr>
          <a:xfrm>
            <a:off x="4680584" y="2915971"/>
            <a:ext cx="3871288" cy="492443"/>
          </a:xfrm>
          <a:prstGeom prst="rect">
            <a:avLst/>
          </a:prstGeom>
          <a:noFill/>
        </p:spPr>
        <p:txBody>
          <a:bodyPr wrap="square" rtlCol="0">
            <a:spAutoFit/>
          </a:bodyPr>
          <a:lstStyle/>
          <a:p>
            <a:pPr algn="ctr"/>
            <a:r>
              <a:rPr lang="zh-CN" altLang="en-US" sz="2600" b="1" kern="100" dirty="0">
                <a:solidFill>
                  <a:srgbClr val="FF0000"/>
                </a:solidFill>
                <a:latin typeface="楷体" panose="02010609060101010101" pitchFamily="49" charset="-122"/>
                <a:ea typeface="楷体" panose="02010609060101010101" pitchFamily="49" charset="-122"/>
                <a:cs typeface="Times New Roman" panose="02020603050405020304"/>
                <a:sym typeface="+mn-ea"/>
              </a:rPr>
              <a:t>朴素善良，同情穷苦人民</a:t>
            </a:r>
          </a:p>
        </p:txBody>
      </p:sp>
      <p:sp>
        <p:nvSpPr>
          <p:cNvPr id="12" name="TextBox 11"/>
          <p:cNvSpPr txBox="1"/>
          <p:nvPr/>
        </p:nvSpPr>
        <p:spPr>
          <a:xfrm>
            <a:off x="4680584" y="4032528"/>
            <a:ext cx="3871288" cy="492443"/>
          </a:xfrm>
          <a:prstGeom prst="rect">
            <a:avLst/>
          </a:prstGeom>
          <a:noFill/>
        </p:spPr>
        <p:txBody>
          <a:bodyPr wrap="square" rtlCol="0">
            <a:spAutoFit/>
          </a:bodyPr>
          <a:lstStyle/>
          <a:p>
            <a:pPr algn="ctr" defTabSz="685800" fontAlgn="auto">
              <a:spcBef>
                <a:spcPts val="0"/>
              </a:spcBef>
              <a:spcAft>
                <a:spcPts val="0"/>
              </a:spcAft>
              <a:defRPr/>
            </a:pPr>
            <a:r>
              <a:rPr lang="zh-CN" altLang="en-US" sz="2600" b="1" kern="100" dirty="0">
                <a:solidFill>
                  <a:srgbClr val="FF0000"/>
                </a:solidFill>
                <a:latin typeface="楷体" panose="02010609060101010101" pitchFamily="49" charset="-122"/>
                <a:ea typeface="楷体" panose="02010609060101010101" pitchFamily="49" charset="-122"/>
                <a:cs typeface="Times New Roman" panose="02020603050405020304"/>
                <a:sym typeface="+mn-ea"/>
              </a:rPr>
              <a:t>有要求摆脱压迫的勇气</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randombar(horizontal)">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3" name="组合 15">
            <a:extLst>
              <a:ext uri="{FF2B5EF4-FFF2-40B4-BE49-F238E27FC236}">
                <a16:creationId xmlns:a16="http://schemas.microsoft.com/office/drawing/2014/main" xmlns="" id="{BE8CEA0B-F9F3-49FA-B192-417F2DE40AF8}"/>
              </a:ext>
            </a:extLst>
          </p:cNvPr>
          <p:cNvGrpSpPr>
            <a:grpSpLocks/>
          </p:cNvGrpSpPr>
          <p:nvPr/>
        </p:nvGrpSpPr>
        <p:grpSpPr bwMode="auto">
          <a:xfrm>
            <a:off x="44450" y="-39688"/>
            <a:ext cx="2006600" cy="522288"/>
            <a:chOff x="70" y="-63"/>
            <a:chExt cx="3160" cy="824"/>
          </a:xfrm>
        </p:grpSpPr>
        <p:sp>
          <p:nvSpPr>
            <p:cNvPr id="23554" name="文本框 6">
              <a:extLst>
                <a:ext uri="{FF2B5EF4-FFF2-40B4-BE49-F238E27FC236}">
                  <a16:creationId xmlns:a16="http://schemas.microsoft.com/office/drawing/2014/main" xmlns="" id="{EDC1E06B-1214-4DF1-BBCF-4208E94C7DC9}"/>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18" name="直线连接符 9">
              <a:extLst>
                <a:ext uri="{FF2B5EF4-FFF2-40B4-BE49-F238E27FC236}">
                  <a16:creationId xmlns:a16="http://schemas.microsoft.com/office/drawing/2014/main" xmlns="" id="{478D1F7D-2264-4712-B715-08BF347C2719}"/>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a:extLst>
                <a:ext uri="{FF2B5EF4-FFF2-40B4-BE49-F238E27FC236}">
                  <a16:creationId xmlns:a16="http://schemas.microsoft.com/office/drawing/2014/main" xmlns="" id="{022A36E9-E1AC-4D5C-AC00-ED0E1D5D39D9}"/>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aphicFrame>
        <p:nvGraphicFramePr>
          <p:cNvPr id="2" name="表格 1">
            <a:extLst>
              <a:ext uri="{FF2B5EF4-FFF2-40B4-BE49-F238E27FC236}">
                <a16:creationId xmlns:a16="http://schemas.microsoft.com/office/drawing/2014/main" xmlns="" id="{B5B210A1-3A8E-4C36-A47E-8FFC2F353779}"/>
              </a:ext>
            </a:extLst>
          </p:cNvPr>
          <p:cNvGraphicFramePr>
            <a:graphicFrameLocks noGrp="1"/>
          </p:cNvGraphicFramePr>
          <p:nvPr/>
        </p:nvGraphicFramePr>
        <p:xfrm>
          <a:off x="684213" y="771525"/>
          <a:ext cx="7920038" cy="3932238"/>
        </p:xfrm>
        <a:graphic>
          <a:graphicData uri="http://schemas.openxmlformats.org/drawingml/2006/table">
            <a:tbl>
              <a:tblPr firstRow="1" bandRow="1">
                <a:tableStyleId>{5C22544A-7EE6-4342-B048-85BDC9FD1C3A}</a:tableStyleId>
              </a:tblPr>
              <a:tblGrid>
                <a:gridCol w="3960019">
                  <a:extLst>
                    <a:ext uri="{9D8B030D-6E8A-4147-A177-3AD203B41FA5}">
                      <a16:colId xmlns:a16="http://schemas.microsoft.com/office/drawing/2014/main" xmlns="" val="20000"/>
                    </a:ext>
                  </a:extLst>
                </a:gridCol>
                <a:gridCol w="3960019">
                  <a:extLst>
                    <a:ext uri="{9D8B030D-6E8A-4147-A177-3AD203B41FA5}">
                      <a16:colId xmlns:a16="http://schemas.microsoft.com/office/drawing/2014/main" xmlns="" val="20001"/>
                    </a:ext>
                  </a:extLst>
                </a:gridCol>
              </a:tblGrid>
              <a:tr h="487719">
                <a:tc>
                  <a:txBody>
                    <a:bodyP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2600" b="1" kern="100" dirty="0">
                          <a:solidFill>
                            <a:prstClr val="black"/>
                          </a:solidFill>
                          <a:latin typeface="宋体" panose="02010600030101010101" pitchFamily="2" charset="-122"/>
                          <a:ea typeface="宋体" panose="02010600030101010101" pitchFamily="2" charset="-122"/>
                          <a:cs typeface="Times New Roman" panose="02020603050405020304"/>
                          <a:sym typeface="+mn-ea"/>
                        </a:rPr>
                        <a:t>事件</a:t>
                      </a:r>
                      <a:endParaRPr lang="zh-CN" altLang="en-US" sz="2600" b="1" dirty="0">
                        <a:latin typeface="宋体" panose="02010600030101010101" pitchFamily="2" charset="-122"/>
                        <a:ea typeface="宋体" panose="02010600030101010101" pitchFamily="2" charset="-122"/>
                        <a:sym typeface="+mn-ea"/>
                      </a:endParaRPr>
                    </a:p>
                  </a:txBody>
                  <a:tcPr marL="91430" marR="91430" marT="45724" marB="45724" anchor="ctr"/>
                </a:tc>
                <a:tc>
                  <a:txBody>
                    <a:bodyP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2600" b="1" kern="100" dirty="0">
                          <a:solidFill>
                            <a:prstClr val="black"/>
                          </a:solidFill>
                          <a:latin typeface="宋体" panose="02010600030101010101" pitchFamily="2" charset="-122"/>
                          <a:ea typeface="宋体" panose="02010600030101010101" pitchFamily="2" charset="-122"/>
                          <a:cs typeface="Times New Roman" panose="02020603050405020304"/>
                          <a:sym typeface="+mn-ea"/>
                        </a:rPr>
                        <a:t>形象及性格</a:t>
                      </a:r>
                      <a:endParaRPr lang="zh-CN" altLang="en-US" sz="2600" b="1" kern="100" dirty="0">
                        <a:solidFill>
                          <a:prstClr val="black"/>
                        </a:solidFill>
                        <a:latin typeface="宋体" panose="02010600030101010101" pitchFamily="2" charset="-122"/>
                        <a:ea typeface="宋体" panose="02010600030101010101" pitchFamily="2" charset="-122"/>
                        <a:cs typeface="Courier New" panose="02070309020205020404"/>
                        <a:sym typeface="+mn-ea"/>
                      </a:endParaRPr>
                    </a:p>
                  </a:txBody>
                  <a:tcPr marL="91430" marR="91430" marT="45724" marB="45724" anchor="ctr"/>
                </a:tc>
                <a:extLst>
                  <a:ext uri="{0D108BD9-81ED-4DB2-BD59-A6C34878D82A}">
                    <a16:rowId xmlns:a16="http://schemas.microsoft.com/office/drawing/2014/main" xmlns="" val="10000"/>
                  </a:ext>
                </a:extLst>
              </a:tr>
              <a:tr h="883991">
                <a:tc>
                  <a:txBody>
                    <a:bodyPr/>
                    <a:lstStyle/>
                    <a:p>
                      <a:pPr marL="0" marR="0" indent="0" algn="l" defTabSz="685800" rtl="0" eaLnBrk="1" fontAlgn="auto" latinLnBrk="0" hangingPunct="1">
                        <a:lnSpc>
                          <a:spcPct val="100000"/>
                        </a:lnSpc>
                        <a:spcBef>
                          <a:spcPts val="0"/>
                        </a:spcBef>
                        <a:spcAft>
                          <a:spcPts val="0"/>
                        </a:spcAft>
                        <a:buClrTx/>
                        <a:buSzTx/>
                        <a:buFontTx/>
                        <a:buNone/>
                        <a:defRPr/>
                      </a:pPr>
                      <a:endParaRPr lang="zh-CN" altLang="en-US" sz="2600" b="1" kern="100" dirty="0">
                        <a:solidFill>
                          <a:prstClr val="black"/>
                        </a:solidFill>
                        <a:latin typeface="楷体" panose="02010609060101010101" pitchFamily="49" charset="-122"/>
                        <a:ea typeface="楷体" panose="02010609060101010101" pitchFamily="49" charset="-122"/>
                        <a:cs typeface="Times New Roman" panose="02020603050405020304"/>
                        <a:sym typeface="+mn-ea"/>
                      </a:endParaRPr>
                    </a:p>
                  </a:txBody>
                  <a:tcPr marL="91430" marR="91430" marT="45724" marB="45724" anchor="ctr"/>
                </a:tc>
                <a:tc>
                  <a:txBody>
                    <a:bodyPr/>
                    <a:lstStyle/>
                    <a:p>
                      <a:pPr marL="0" marR="0" indent="0" algn="ctr" defTabSz="685800" rtl="0" eaLnBrk="1" fontAlgn="auto" latinLnBrk="0" hangingPunct="1">
                        <a:lnSpc>
                          <a:spcPct val="100000"/>
                        </a:lnSpc>
                        <a:spcBef>
                          <a:spcPts val="0"/>
                        </a:spcBef>
                        <a:spcAft>
                          <a:spcPts val="0"/>
                        </a:spcAft>
                        <a:buClrTx/>
                        <a:buSzTx/>
                        <a:buFontTx/>
                        <a:buNone/>
                        <a:defRPr/>
                      </a:pPr>
                      <a:endParaRPr lang="zh-CN" altLang="en-US" sz="2600" b="1" kern="100" dirty="0">
                        <a:solidFill>
                          <a:srgbClr val="FF0000"/>
                        </a:solidFill>
                        <a:latin typeface="楷体" panose="02010609060101010101" pitchFamily="49" charset="-122"/>
                        <a:ea typeface="楷体" panose="02010609060101010101" pitchFamily="49" charset="-122"/>
                        <a:cs typeface="Times New Roman" panose="02020603050405020304"/>
                        <a:sym typeface="+mn-ea"/>
                      </a:endParaRPr>
                    </a:p>
                  </a:txBody>
                  <a:tcPr marL="91430" marR="91430" marT="45724" marB="45724" anchor="ctr"/>
                </a:tc>
                <a:extLst>
                  <a:ext uri="{0D108BD9-81ED-4DB2-BD59-A6C34878D82A}">
                    <a16:rowId xmlns:a16="http://schemas.microsoft.com/office/drawing/2014/main" xmlns="" val="10001"/>
                  </a:ext>
                </a:extLst>
              </a:tr>
              <a:tr h="1280264">
                <a:tc>
                  <a:txBody>
                    <a:bodyPr/>
                    <a:lstStyle/>
                    <a:p>
                      <a:pPr marL="0" marR="0" indent="0" algn="l" defTabSz="685800" rtl="0" eaLnBrk="1" fontAlgn="auto" latinLnBrk="0" hangingPunct="1">
                        <a:lnSpc>
                          <a:spcPct val="100000"/>
                        </a:lnSpc>
                        <a:spcBef>
                          <a:spcPts val="0"/>
                        </a:spcBef>
                        <a:spcAft>
                          <a:spcPts val="0"/>
                        </a:spcAft>
                        <a:buClrTx/>
                        <a:buSzTx/>
                        <a:buFontTx/>
                        <a:buNone/>
                        <a:defRPr/>
                      </a:pPr>
                      <a:endParaRPr lang="zh-CN" altLang="en-US" sz="2600" b="1" kern="100" dirty="0">
                        <a:solidFill>
                          <a:prstClr val="black"/>
                        </a:solidFill>
                        <a:latin typeface="楷体" panose="02010609060101010101" pitchFamily="49" charset="-122"/>
                        <a:ea typeface="楷体" panose="02010609060101010101" pitchFamily="49" charset="-122"/>
                        <a:cs typeface="Times New Roman" panose="02020603050405020304"/>
                        <a:sym typeface="+mn-ea"/>
                      </a:endParaRPr>
                    </a:p>
                  </a:txBody>
                  <a:tcPr marL="91430" marR="91430" marT="45724" marB="45724" anchor="ctr"/>
                </a:tc>
                <a:tc>
                  <a:txBody>
                    <a:bodyPr/>
                    <a:lstStyle/>
                    <a:p>
                      <a:pPr marL="0" marR="0" indent="0" algn="ctr" defTabSz="685800" rtl="0" eaLnBrk="1" fontAlgn="auto" latinLnBrk="0" hangingPunct="1">
                        <a:lnSpc>
                          <a:spcPct val="100000"/>
                        </a:lnSpc>
                        <a:spcBef>
                          <a:spcPts val="0"/>
                        </a:spcBef>
                        <a:spcAft>
                          <a:spcPts val="0"/>
                        </a:spcAft>
                        <a:buClrTx/>
                        <a:buSzTx/>
                        <a:buFontTx/>
                        <a:buNone/>
                        <a:defRPr/>
                      </a:pPr>
                      <a:endParaRPr lang="zh-CN" altLang="en-US" sz="2600" b="1" kern="100" dirty="0">
                        <a:solidFill>
                          <a:srgbClr val="FF0000"/>
                        </a:solidFill>
                        <a:latin typeface="楷体" panose="02010609060101010101" pitchFamily="49" charset="-122"/>
                        <a:ea typeface="楷体" panose="02010609060101010101" pitchFamily="49" charset="-122"/>
                        <a:cs typeface="Times New Roman" panose="02020603050405020304"/>
                        <a:sym typeface="+mn-ea"/>
                      </a:endParaRPr>
                    </a:p>
                  </a:txBody>
                  <a:tcPr marL="91430" marR="91430" marT="45724" marB="45724" anchor="ctr"/>
                </a:tc>
                <a:extLst>
                  <a:ext uri="{0D108BD9-81ED-4DB2-BD59-A6C34878D82A}">
                    <a16:rowId xmlns:a16="http://schemas.microsoft.com/office/drawing/2014/main" xmlns="" val="10002"/>
                  </a:ext>
                </a:extLst>
              </a:tr>
              <a:tr h="1280264">
                <a:tc>
                  <a:txBody>
                    <a:bodyPr/>
                    <a:lstStyle/>
                    <a:p>
                      <a:pPr marL="0" marR="0" indent="0" algn="l" defTabSz="685800" rtl="0" eaLnBrk="1" fontAlgn="auto" latinLnBrk="0" hangingPunct="1">
                        <a:lnSpc>
                          <a:spcPct val="100000"/>
                        </a:lnSpc>
                        <a:spcBef>
                          <a:spcPts val="0"/>
                        </a:spcBef>
                        <a:spcAft>
                          <a:spcPts val="0"/>
                        </a:spcAft>
                        <a:buClrTx/>
                        <a:buSzTx/>
                        <a:buFontTx/>
                        <a:buNone/>
                        <a:defRPr/>
                      </a:pPr>
                      <a:endParaRPr lang="zh-CN" altLang="en-US" sz="2600" b="1" kern="100" dirty="0">
                        <a:solidFill>
                          <a:prstClr val="black"/>
                        </a:solidFill>
                        <a:latin typeface="楷体" panose="02010609060101010101" pitchFamily="49" charset="-122"/>
                        <a:ea typeface="楷体" panose="02010609060101010101" pitchFamily="49" charset="-122"/>
                        <a:cs typeface="Times New Roman" panose="02020603050405020304"/>
                        <a:sym typeface="+mn-ea"/>
                      </a:endParaRPr>
                    </a:p>
                  </a:txBody>
                  <a:tcPr marL="91430" marR="91430" marT="45724" marB="45724" anchor="ctr"/>
                </a:tc>
                <a:tc>
                  <a:txBody>
                    <a:bodyPr/>
                    <a:lstStyle/>
                    <a:p>
                      <a:pPr marL="0" marR="0" indent="0" algn="ctr" defTabSz="685800" rtl="0" eaLnBrk="1" fontAlgn="auto" latinLnBrk="0" hangingPunct="1">
                        <a:lnSpc>
                          <a:spcPct val="100000"/>
                        </a:lnSpc>
                        <a:spcBef>
                          <a:spcPts val="0"/>
                        </a:spcBef>
                        <a:spcAft>
                          <a:spcPts val="0"/>
                        </a:spcAft>
                        <a:buClrTx/>
                        <a:buSzTx/>
                        <a:buFontTx/>
                        <a:buNone/>
                        <a:defRPr/>
                      </a:pPr>
                      <a:endParaRPr lang="zh-CN" altLang="en-US" sz="2600" b="1" kern="100" dirty="0">
                        <a:solidFill>
                          <a:srgbClr val="FF0000"/>
                        </a:solidFill>
                        <a:latin typeface="楷体" panose="02010609060101010101" pitchFamily="49" charset="-122"/>
                        <a:ea typeface="楷体" panose="02010609060101010101" pitchFamily="49" charset="-122"/>
                        <a:cs typeface="Times New Roman" panose="02020603050405020304"/>
                        <a:sym typeface="+mn-ea"/>
                      </a:endParaRPr>
                    </a:p>
                  </a:txBody>
                  <a:tcPr marL="91430" marR="91430" marT="45724" marB="45724" anchor="ctr"/>
                </a:tc>
                <a:extLst>
                  <a:ext uri="{0D108BD9-81ED-4DB2-BD59-A6C34878D82A}">
                    <a16:rowId xmlns:a16="http://schemas.microsoft.com/office/drawing/2014/main" xmlns="" val="10003"/>
                  </a:ext>
                </a:extLst>
              </a:tr>
            </a:tbl>
          </a:graphicData>
        </a:graphic>
      </p:graphicFrame>
      <p:sp>
        <p:nvSpPr>
          <p:cNvPr id="7" name="TextBox 6"/>
          <p:cNvSpPr txBox="1"/>
          <p:nvPr/>
        </p:nvSpPr>
        <p:spPr>
          <a:xfrm>
            <a:off x="683568" y="1247150"/>
            <a:ext cx="3960440" cy="892552"/>
          </a:xfrm>
          <a:prstGeom prst="rect">
            <a:avLst/>
          </a:prstGeom>
          <a:noFill/>
        </p:spPr>
        <p:txBody>
          <a:bodyPr wrap="square" rtlCol="0">
            <a:spAutoFit/>
          </a:bodyPr>
          <a:lstStyle/>
          <a:p>
            <a:pPr defTabSz="685800" fontAlgn="auto">
              <a:spcBef>
                <a:spcPts val="0"/>
              </a:spcBef>
              <a:spcAft>
                <a:spcPts val="0"/>
              </a:spcAft>
              <a:defRPr/>
            </a:pPr>
            <a:r>
              <a:rPr lang="zh-CN" altLang="en-US" sz="2600" b="1" kern="100" dirty="0">
                <a:solidFill>
                  <a:prstClr val="black"/>
                </a:solidFill>
                <a:latin typeface="楷体" panose="02010609060101010101" pitchFamily="49" charset="-122"/>
                <a:ea typeface="楷体" panose="02010609060101010101" pitchFamily="49" charset="-122"/>
                <a:cs typeface="Times New Roman" panose="02020603050405020304"/>
                <a:sym typeface="+mn-ea"/>
              </a:rPr>
              <a:t>母亲给远走云南、参加新军的作者许多劝慰</a:t>
            </a:r>
          </a:p>
        </p:txBody>
      </p:sp>
      <p:sp>
        <p:nvSpPr>
          <p:cNvPr id="8" name="TextBox 7"/>
          <p:cNvSpPr txBox="1"/>
          <p:nvPr/>
        </p:nvSpPr>
        <p:spPr>
          <a:xfrm>
            <a:off x="700728" y="2143268"/>
            <a:ext cx="3960440" cy="1292662"/>
          </a:xfrm>
          <a:prstGeom prst="rect">
            <a:avLst/>
          </a:prstGeom>
          <a:noFill/>
        </p:spPr>
        <p:txBody>
          <a:bodyPr wrap="square" rtlCol="0">
            <a:spAutoFit/>
          </a:bodyPr>
          <a:lstStyle/>
          <a:p>
            <a:pPr defTabSz="685800" fontAlgn="auto">
              <a:spcBef>
                <a:spcPts val="0"/>
              </a:spcBef>
              <a:spcAft>
                <a:spcPts val="0"/>
              </a:spcAft>
              <a:defRPr/>
            </a:pPr>
            <a:r>
              <a:rPr lang="zh-CN" altLang="en-US" sz="2600" b="1" kern="100" dirty="0">
                <a:solidFill>
                  <a:prstClr val="black"/>
                </a:solidFill>
                <a:latin typeface="楷体" panose="02010609060101010101" pitchFamily="49" charset="-122"/>
                <a:ea typeface="楷体" panose="02010609060101010101" pitchFamily="49" charset="-122"/>
                <a:cs typeface="Times New Roman" panose="02020603050405020304"/>
                <a:sym typeface="+mn-ea"/>
              </a:rPr>
              <a:t>作者将母亲接出来，但母亲劳动惯了，回家继续劳动</a:t>
            </a:r>
          </a:p>
        </p:txBody>
      </p:sp>
      <p:sp>
        <p:nvSpPr>
          <p:cNvPr id="9" name="TextBox 8"/>
          <p:cNvSpPr txBox="1"/>
          <p:nvPr/>
        </p:nvSpPr>
        <p:spPr>
          <a:xfrm>
            <a:off x="701896" y="3412070"/>
            <a:ext cx="3960440" cy="1292662"/>
          </a:xfrm>
          <a:prstGeom prst="rect">
            <a:avLst/>
          </a:prstGeom>
          <a:noFill/>
        </p:spPr>
        <p:txBody>
          <a:bodyPr wrap="square" rtlCol="0">
            <a:spAutoFit/>
          </a:bodyPr>
          <a:lstStyle/>
          <a:p>
            <a:pPr defTabSz="685800" fontAlgn="auto">
              <a:spcBef>
                <a:spcPts val="0"/>
              </a:spcBef>
              <a:spcAft>
                <a:spcPts val="0"/>
              </a:spcAft>
              <a:defRPr/>
            </a:pPr>
            <a:r>
              <a:rPr lang="zh-CN" altLang="en-US" sz="2600" b="1" kern="100" dirty="0">
                <a:solidFill>
                  <a:prstClr val="black"/>
                </a:solidFill>
                <a:latin typeface="楷体" panose="02010609060101010101" pitchFamily="49" charset="-122"/>
                <a:ea typeface="楷体" panose="02010609060101010101" pitchFamily="49" charset="-122"/>
                <a:cs typeface="Times New Roman" panose="02020603050405020304"/>
                <a:sym typeface="+mn-ea"/>
              </a:rPr>
              <a:t>母亲支持儿子的革命事业，不论联系与否，都在家过着辛勤劳作的生活</a:t>
            </a:r>
          </a:p>
        </p:txBody>
      </p:sp>
      <p:sp>
        <p:nvSpPr>
          <p:cNvPr id="10" name="TextBox 9"/>
          <p:cNvSpPr txBox="1"/>
          <p:nvPr/>
        </p:nvSpPr>
        <p:spPr>
          <a:xfrm>
            <a:off x="4680584" y="1395803"/>
            <a:ext cx="3871288" cy="492443"/>
          </a:xfrm>
          <a:prstGeom prst="rect">
            <a:avLst/>
          </a:prstGeom>
          <a:noFill/>
        </p:spPr>
        <p:txBody>
          <a:bodyPr wrap="square" rtlCol="0">
            <a:spAutoFit/>
          </a:bodyPr>
          <a:lstStyle/>
          <a:p>
            <a:pPr algn="ctr" defTabSz="685800" fontAlgn="auto">
              <a:spcBef>
                <a:spcPts val="0"/>
              </a:spcBef>
              <a:spcAft>
                <a:spcPts val="0"/>
              </a:spcAft>
              <a:defRPr/>
            </a:pPr>
            <a:r>
              <a:rPr lang="zh-CN" altLang="en-US" sz="2600" b="1" kern="100" dirty="0">
                <a:solidFill>
                  <a:srgbClr val="FF0000"/>
                </a:solidFill>
                <a:latin typeface="楷体" panose="02010609060101010101" pitchFamily="49" charset="-122"/>
                <a:ea typeface="楷体" panose="02010609060101010101" pitchFamily="49" charset="-122"/>
                <a:cs typeface="Times New Roman" panose="02020603050405020304"/>
                <a:sym typeface="+mn-ea"/>
              </a:rPr>
              <a:t>深明大义</a:t>
            </a:r>
          </a:p>
        </p:txBody>
      </p:sp>
      <p:sp>
        <p:nvSpPr>
          <p:cNvPr id="11" name="TextBox 10"/>
          <p:cNvSpPr txBox="1"/>
          <p:nvPr/>
        </p:nvSpPr>
        <p:spPr>
          <a:xfrm>
            <a:off x="4694280" y="2427734"/>
            <a:ext cx="3871288" cy="492443"/>
          </a:xfrm>
          <a:prstGeom prst="rect">
            <a:avLst/>
          </a:prstGeom>
          <a:noFill/>
        </p:spPr>
        <p:txBody>
          <a:bodyPr wrap="square" rtlCol="0">
            <a:spAutoFit/>
          </a:bodyPr>
          <a:lstStyle/>
          <a:p>
            <a:pPr algn="ctr" defTabSz="685800" fontAlgn="auto">
              <a:spcBef>
                <a:spcPts val="0"/>
              </a:spcBef>
              <a:spcAft>
                <a:spcPts val="0"/>
              </a:spcAft>
              <a:defRPr/>
            </a:pPr>
            <a:r>
              <a:rPr lang="zh-CN" altLang="en-US" sz="2600" b="1" kern="100" dirty="0">
                <a:solidFill>
                  <a:srgbClr val="FF0000"/>
                </a:solidFill>
                <a:latin typeface="楷体" panose="02010609060101010101" pitchFamily="49" charset="-122"/>
                <a:ea typeface="楷体" panose="02010609060101010101" pitchFamily="49" charset="-122"/>
                <a:cs typeface="Times New Roman" panose="02020603050405020304"/>
                <a:sym typeface="+mn-ea"/>
              </a:rPr>
              <a:t>劳动者本质</a:t>
            </a:r>
          </a:p>
        </p:txBody>
      </p:sp>
      <p:sp>
        <p:nvSpPr>
          <p:cNvPr id="12" name="TextBox 11"/>
          <p:cNvSpPr txBox="1"/>
          <p:nvPr/>
        </p:nvSpPr>
        <p:spPr>
          <a:xfrm>
            <a:off x="4663400" y="3812179"/>
            <a:ext cx="3871288" cy="492443"/>
          </a:xfrm>
          <a:prstGeom prst="rect">
            <a:avLst/>
          </a:prstGeom>
          <a:noFill/>
        </p:spPr>
        <p:txBody>
          <a:bodyPr wrap="square" rtlCol="0">
            <a:spAutoFit/>
          </a:bodyPr>
          <a:lstStyle/>
          <a:p>
            <a:pPr algn="ctr" defTabSz="685800" fontAlgn="auto">
              <a:spcBef>
                <a:spcPts val="0"/>
              </a:spcBef>
              <a:spcAft>
                <a:spcPts val="0"/>
              </a:spcAft>
              <a:defRPr/>
            </a:pPr>
            <a:r>
              <a:rPr lang="zh-CN" altLang="en-US" sz="2600" b="1" kern="100" dirty="0">
                <a:solidFill>
                  <a:srgbClr val="FF0000"/>
                </a:solidFill>
                <a:latin typeface="楷体" panose="02010609060101010101" pitchFamily="49" charset="-122"/>
                <a:ea typeface="楷体" panose="02010609060101010101" pitchFamily="49" charset="-122"/>
                <a:cs typeface="Times New Roman" panose="02020603050405020304"/>
                <a:sym typeface="+mn-ea"/>
              </a:rPr>
              <a:t>深明大义与辛勤劳作</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randombar(horizontal)">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7" name="组合 15">
            <a:extLst>
              <a:ext uri="{FF2B5EF4-FFF2-40B4-BE49-F238E27FC236}">
                <a16:creationId xmlns:a16="http://schemas.microsoft.com/office/drawing/2014/main" xmlns="" id="{029F3960-59F4-4C69-A58A-E4523A3745D7}"/>
              </a:ext>
            </a:extLst>
          </p:cNvPr>
          <p:cNvGrpSpPr>
            <a:grpSpLocks/>
          </p:cNvGrpSpPr>
          <p:nvPr/>
        </p:nvGrpSpPr>
        <p:grpSpPr bwMode="auto">
          <a:xfrm>
            <a:off x="44450" y="-39688"/>
            <a:ext cx="2006600" cy="522288"/>
            <a:chOff x="70" y="-63"/>
            <a:chExt cx="3160" cy="824"/>
          </a:xfrm>
        </p:grpSpPr>
        <p:sp>
          <p:nvSpPr>
            <p:cNvPr id="24578" name="文本框 6">
              <a:extLst>
                <a:ext uri="{FF2B5EF4-FFF2-40B4-BE49-F238E27FC236}">
                  <a16:creationId xmlns:a16="http://schemas.microsoft.com/office/drawing/2014/main" xmlns="" id="{E61969C1-6535-41BD-95CF-0888DE361389}"/>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12" name="直线连接符 9">
              <a:extLst>
                <a:ext uri="{FF2B5EF4-FFF2-40B4-BE49-F238E27FC236}">
                  <a16:creationId xmlns:a16="http://schemas.microsoft.com/office/drawing/2014/main" xmlns="" id="{15D85902-DAFD-42C3-8503-D8DC67AB3CD0}"/>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a16="http://schemas.microsoft.com/office/drawing/2014/main" xmlns="" id="{6E6FF5ED-B0EE-4ED4-9B52-F1A51D892BAE}"/>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20483" name="组合 14">
            <a:extLst>
              <a:ext uri="{FF2B5EF4-FFF2-40B4-BE49-F238E27FC236}">
                <a16:creationId xmlns:a16="http://schemas.microsoft.com/office/drawing/2014/main" xmlns="" id="{44EEB340-1B58-4CE6-AC90-74B15C19B67A}"/>
              </a:ext>
            </a:extLst>
          </p:cNvPr>
          <p:cNvGrpSpPr>
            <a:grpSpLocks/>
          </p:cNvGrpSpPr>
          <p:nvPr/>
        </p:nvGrpSpPr>
        <p:grpSpPr bwMode="auto">
          <a:xfrm>
            <a:off x="746125" y="915988"/>
            <a:ext cx="7651750" cy="2808287"/>
            <a:chOff x="1018828" y="915566"/>
            <a:chExt cx="7652097" cy="2808709"/>
          </a:xfrm>
        </p:grpSpPr>
        <p:pic>
          <p:nvPicPr>
            <p:cNvPr id="24582" name="圆角矩形 14">
              <a:extLst>
                <a:ext uri="{FF2B5EF4-FFF2-40B4-BE49-F238E27FC236}">
                  <a16:creationId xmlns:a16="http://schemas.microsoft.com/office/drawing/2014/main" xmlns="" id="{1BBE15DA-E48B-4F40-8118-2AD733E24882}"/>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4025" y="915566"/>
              <a:ext cx="6946900" cy="2375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3" name="Rectangle 2">
              <a:extLst>
                <a:ext uri="{FF2B5EF4-FFF2-40B4-BE49-F238E27FC236}">
                  <a16:creationId xmlns:a16="http://schemas.microsoft.com/office/drawing/2014/main" xmlns="" id="{D52B4AF8-A6D5-4D05-ABC7-C4B2D37CE7A2}"/>
                </a:ext>
              </a:extLst>
            </p:cNvPr>
            <p:cNvSpPr>
              <a:spLocks noChangeArrowheads="1"/>
            </p:cNvSpPr>
            <p:nvPr/>
          </p:nvSpPr>
          <p:spPr bwMode="auto">
            <a:xfrm>
              <a:off x="2396604" y="1112432"/>
              <a:ext cx="5916959"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20000"/>
                </a:lnSpc>
              </a:pPr>
              <a:r>
                <a:rPr lang="zh-CN" altLang="en-US" sz="2800">
                  <a:solidFill>
                    <a:srgbClr val="A96A00"/>
                  </a:solidFill>
                  <a:latin typeface="黑体" panose="02010609060101010101" pitchFamily="49" charset="-122"/>
                  <a:ea typeface="黑体" panose="02010609060101010101" pitchFamily="49" charset="-122"/>
                </a:rPr>
                <a:t>    母亲一生值得回忆的事情很多，为什么选择这些事情来写？这些事情又是如何串联起来的呢？</a:t>
              </a:r>
            </a:p>
          </p:txBody>
        </p:sp>
        <p:pic>
          <p:nvPicPr>
            <p:cNvPr id="24584" name="图片 1">
              <a:extLst>
                <a:ext uri="{FF2B5EF4-FFF2-40B4-BE49-F238E27FC236}">
                  <a16:creationId xmlns:a16="http://schemas.microsoft.com/office/drawing/2014/main" xmlns="" id="{61FA3F5C-3D6E-4F82-AF13-2096C08442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8828" y="2141538"/>
              <a:ext cx="1104900" cy="158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图片 11" descr="0.jpg">
            <a:extLst>
              <a:ext uri="{FF2B5EF4-FFF2-40B4-BE49-F238E27FC236}">
                <a16:creationId xmlns:a16="http://schemas.microsoft.com/office/drawing/2014/main" xmlns="" id="{F4A44819-1B41-4DCD-B8FC-A0F91C88D4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2" name="组合 1">
            <a:extLst>
              <a:ext uri="{FF2B5EF4-FFF2-40B4-BE49-F238E27FC236}">
                <a16:creationId xmlns:a16="http://schemas.microsoft.com/office/drawing/2014/main" xmlns="" id="{37F1E36A-7E5D-4C93-81DD-A2C7619AB9C7}"/>
              </a:ext>
            </a:extLst>
          </p:cNvPr>
          <p:cNvGrpSpPr>
            <a:grpSpLocks/>
          </p:cNvGrpSpPr>
          <p:nvPr/>
        </p:nvGrpSpPr>
        <p:grpSpPr bwMode="auto">
          <a:xfrm>
            <a:off x="58738" y="50800"/>
            <a:ext cx="1920875" cy="369888"/>
            <a:chOff x="58738" y="50800"/>
            <a:chExt cx="1920875" cy="368777"/>
          </a:xfrm>
        </p:grpSpPr>
        <p:sp>
          <p:nvSpPr>
            <p:cNvPr id="7" name="圆角矩形 6">
              <a:extLst>
                <a:ext uri="{FF2B5EF4-FFF2-40B4-BE49-F238E27FC236}">
                  <a16:creationId xmlns:a16="http://schemas.microsoft.com/office/drawing/2014/main" xmlns="" id="{738CFF64-1B90-4491-B3BB-6718724896DD}"/>
                </a:ext>
              </a:extLst>
            </p:cNvPr>
            <p:cNvSpPr/>
            <p:nvPr/>
          </p:nvSpPr>
          <p:spPr>
            <a:xfrm>
              <a:off x="58738" y="98282"/>
              <a:ext cx="1920875" cy="311799"/>
            </a:xfrm>
            <a:prstGeom prst="roundRect">
              <a:avLst/>
            </a:prstGeom>
            <a:solidFill>
              <a:srgbClr val="0070C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lang="zh-CN" altLang="en-US" b="1" dirty="0">
                <a:latin typeface="宋体" panose="02010600030101010101" pitchFamily="2" charset="-122"/>
                <a:ea typeface="宋体" panose="02010600030101010101" pitchFamily="2" charset="-122"/>
              </a:endParaRPr>
            </a:p>
          </p:txBody>
        </p:sp>
        <p:sp>
          <p:nvSpPr>
            <p:cNvPr id="5124" name="文本框 1">
              <a:extLst>
                <a:ext uri="{FF2B5EF4-FFF2-40B4-BE49-F238E27FC236}">
                  <a16:creationId xmlns:a16="http://schemas.microsoft.com/office/drawing/2014/main" xmlns="" id="{B48D9BBD-9AD4-40C1-ABE1-0347A8B559A8}"/>
                </a:ext>
              </a:extLst>
            </p:cNvPr>
            <p:cNvSpPr txBox="1">
              <a:spLocks noChangeArrowheads="1"/>
            </p:cNvSpPr>
            <p:nvPr/>
          </p:nvSpPr>
          <p:spPr bwMode="auto">
            <a:xfrm>
              <a:off x="117475" y="50800"/>
              <a:ext cx="1800493" cy="368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b="1" dirty="0">
                  <a:solidFill>
                    <a:schemeClr val="bg1"/>
                  </a:solidFill>
                  <a:latin typeface="宋体" panose="02010600030101010101" pitchFamily="2" charset="-122"/>
                </a:rPr>
                <a:t>八年级语文上册</a:t>
              </a:r>
            </a:p>
          </p:txBody>
        </p:sp>
      </p:grpSp>
      <p:pic>
        <p:nvPicPr>
          <p:cNvPr id="9" name="图片 8">
            <a:extLst>
              <a:ext uri="{FF2B5EF4-FFF2-40B4-BE49-F238E27FC236}">
                <a16:creationId xmlns:a16="http://schemas.microsoft.com/office/drawing/2014/main" xmlns="" id="{64C8627C-24C1-4280-857F-ECC93FC76322}"/>
              </a:ext>
            </a:extLst>
          </p:cNvPr>
          <p:cNvPicPr>
            <a:picLocks noChangeAspect="1"/>
          </p:cNvPicPr>
          <p:nvPr/>
        </p:nvPicPr>
        <p:blipFill>
          <a:blip r:embed="rId3"/>
          <a:stretch>
            <a:fillRect/>
          </a:stretch>
        </p:blipFill>
        <p:spPr>
          <a:xfrm>
            <a:off x="7262813" y="4238625"/>
            <a:ext cx="1630362" cy="379413"/>
          </a:xfrm>
          <a:prstGeom prst="rect">
            <a:avLst/>
          </a:prstGeom>
          <a:ln>
            <a:noFill/>
          </a:ln>
          <a:effectLst>
            <a:outerShdw blurRad="292100" dist="139700" dir="2700000" algn="tl" rotWithShape="0">
              <a:srgbClr val="333333">
                <a:alpha val="65000"/>
              </a:srgbClr>
            </a:outerShdw>
          </a:effectLst>
        </p:spPr>
      </p:pic>
      <p:pic>
        <p:nvPicPr>
          <p:cNvPr id="10" name="图片 9">
            <a:extLst>
              <a:ext uri="{FF2B5EF4-FFF2-40B4-BE49-F238E27FC236}">
                <a16:creationId xmlns:a16="http://schemas.microsoft.com/office/drawing/2014/main" xmlns="" id="{7C4308A3-5E05-4FC0-BA69-C4D97B7DF78C}"/>
              </a:ext>
            </a:extLst>
          </p:cNvPr>
          <p:cNvPicPr>
            <a:picLocks noChangeAspect="1"/>
          </p:cNvPicPr>
          <p:nvPr/>
        </p:nvPicPr>
        <p:blipFill>
          <a:blip r:embed="rId3"/>
          <a:stretch>
            <a:fillRect/>
          </a:stretch>
        </p:blipFill>
        <p:spPr>
          <a:xfrm>
            <a:off x="7262813" y="4630738"/>
            <a:ext cx="1630362" cy="377825"/>
          </a:xfrm>
          <a:prstGeom prst="rect">
            <a:avLst/>
          </a:prstGeom>
          <a:ln>
            <a:noFill/>
          </a:ln>
          <a:effectLst>
            <a:outerShdw blurRad="292100" dist="139700" dir="2700000" algn="tl" rotWithShape="0">
              <a:srgbClr val="333333">
                <a:alpha val="65000"/>
              </a:srgbClr>
            </a:outerShdw>
          </a:effectLst>
        </p:spPr>
      </p:pic>
      <p:sp>
        <p:nvSpPr>
          <p:cNvPr id="5127" name="矩形 7">
            <a:extLst>
              <a:ext uri="{FF2B5EF4-FFF2-40B4-BE49-F238E27FC236}">
                <a16:creationId xmlns:a16="http://schemas.microsoft.com/office/drawing/2014/main" xmlns="" id="{86533C61-BF13-46A6-9476-0CF817D0B9C9}"/>
              </a:ext>
            </a:extLst>
          </p:cNvPr>
          <p:cNvSpPr>
            <a:spLocks noChangeArrowheads="1"/>
          </p:cNvSpPr>
          <p:nvPr/>
        </p:nvSpPr>
        <p:spPr bwMode="auto">
          <a:xfrm>
            <a:off x="7380288" y="4227513"/>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dirty="0">
                <a:solidFill>
                  <a:schemeClr val="bg1"/>
                </a:solidFill>
                <a:hlinkClick r:id="rId4" action="ppaction://hlinksldjump"/>
              </a:rPr>
              <a:t>第一课时</a:t>
            </a:r>
            <a:endParaRPr lang="zh-CN" altLang="en-US" dirty="0">
              <a:solidFill>
                <a:schemeClr val="bg1"/>
              </a:solidFill>
            </a:endParaRPr>
          </a:p>
        </p:txBody>
      </p:sp>
      <p:sp>
        <p:nvSpPr>
          <p:cNvPr id="5128" name="矩形 8">
            <a:extLst>
              <a:ext uri="{FF2B5EF4-FFF2-40B4-BE49-F238E27FC236}">
                <a16:creationId xmlns:a16="http://schemas.microsoft.com/office/drawing/2014/main" xmlns="" id="{E47EE862-379B-4C9B-BC9E-37B41FB52C25}"/>
              </a:ext>
            </a:extLst>
          </p:cNvPr>
          <p:cNvSpPr>
            <a:spLocks noChangeArrowheads="1"/>
          </p:cNvSpPr>
          <p:nvPr/>
        </p:nvSpPr>
        <p:spPr bwMode="auto">
          <a:xfrm>
            <a:off x="7380288" y="4659313"/>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dirty="0">
                <a:solidFill>
                  <a:schemeClr val="bg1"/>
                </a:solidFill>
                <a:hlinkClick r:id="rId5" action="ppaction://hlinksldjump"/>
              </a:rPr>
              <a:t>第二课时</a:t>
            </a:r>
            <a:endParaRPr lang="zh-CN" altLang="en-US" dirty="0">
              <a:solidFill>
                <a:schemeClr val="bg1"/>
              </a:solidFill>
            </a:endParaRPr>
          </a:p>
        </p:txBody>
      </p:sp>
      <p:sp>
        <p:nvSpPr>
          <p:cNvPr id="12" name="TextBox 48">
            <a:extLst>
              <a:ext uri="{FF2B5EF4-FFF2-40B4-BE49-F238E27FC236}">
                <a16:creationId xmlns:a16="http://schemas.microsoft.com/office/drawing/2014/main" xmlns="" id="{6DE628CC-4163-4664-BE8A-4BFBF7D98529}"/>
              </a:ext>
            </a:extLst>
          </p:cNvPr>
          <p:cNvSpPr txBox="1"/>
          <p:nvPr/>
        </p:nvSpPr>
        <p:spPr>
          <a:xfrm>
            <a:off x="1979712" y="1563638"/>
            <a:ext cx="5184576" cy="852805"/>
          </a:xfrm>
          <a:prstGeom prst="rect">
            <a:avLst/>
          </a:prstGeom>
          <a:noFill/>
          <a:ln w="19050">
            <a:solidFill>
              <a:schemeClr val="tx1"/>
            </a:solidFill>
          </a:ln>
          <a:effectLst>
            <a:softEdge rad="31750"/>
          </a:effectLst>
        </p:spPr>
        <p:txBody>
          <a:bodyPr lIns="68580" tIns="34290" rIns="68580" bIns="34290">
            <a:spAutoFit/>
          </a:bodyPr>
          <a:lstStyle/>
          <a:p>
            <a:pPr eaLnBrk="0" hangingPunct="0"/>
            <a:r>
              <a:rPr lang="en-US" altLang="zh-CN" sz="5100" b="1" noProof="1">
                <a:solidFill>
                  <a:srgbClr val="FF0000"/>
                </a:solidFill>
                <a:effectLst>
                  <a:outerShdw blurRad="38100" dist="38100" dir="2700000">
                    <a:srgbClr val="C0C0C0"/>
                  </a:outerShdw>
                </a:effectLst>
                <a:latin typeface="宋体" panose="02010600030101010101" pitchFamily="2" charset="-122"/>
              </a:rPr>
              <a:t>7</a:t>
            </a:r>
            <a:r>
              <a:rPr lang="en-US" altLang="zh-CN" sz="5100" b="1" noProof="1" smtClean="0">
                <a:solidFill>
                  <a:srgbClr val="FF0000"/>
                </a:solidFill>
                <a:effectLst>
                  <a:outerShdw blurRad="38100" dist="38100" dir="2700000">
                    <a:srgbClr val="C0C0C0"/>
                  </a:outerShdw>
                </a:effectLst>
                <a:latin typeface="宋体" panose="02010600030101010101" pitchFamily="2" charset="-122"/>
              </a:rPr>
              <a:t>  </a:t>
            </a:r>
            <a:r>
              <a:rPr lang="zh-CN" altLang="en-US" sz="5100" b="1" noProof="1">
                <a:solidFill>
                  <a:srgbClr val="FF0000"/>
                </a:solidFill>
                <a:effectLst>
                  <a:outerShdw blurRad="38100" dist="38100" dir="2700000">
                    <a:srgbClr val="C0C0C0"/>
                  </a:outerShdw>
                </a:effectLst>
                <a:latin typeface="宋体" panose="02010600030101010101" pitchFamily="2" charset="-122"/>
              </a:rPr>
              <a:t>回忆我的母亲</a:t>
            </a:r>
          </a:p>
        </p:txBody>
      </p:sp>
      <p:pic>
        <p:nvPicPr>
          <p:cNvPr id="13" name="Picture 2" descr="C:\Users\Administrator\Desktop\初中七彩课堂图标.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5" name="Rectangle 7">
            <a:extLst>
              <a:ext uri="{FF2B5EF4-FFF2-40B4-BE49-F238E27FC236}">
                <a16:creationId xmlns:a16="http://schemas.microsoft.com/office/drawing/2014/main" xmlns="" id="{D2DAE235-4781-49B3-91F5-5201341D2329}"/>
              </a:ext>
            </a:extLst>
          </p:cNvPr>
          <p:cNvSpPr>
            <a:spLocks noChangeArrowheads="1"/>
          </p:cNvSpPr>
          <p:nvPr/>
        </p:nvSpPr>
        <p:spPr bwMode="auto">
          <a:xfrm>
            <a:off x="512763" y="976313"/>
            <a:ext cx="8118475"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b="1" dirty="0">
                <a:latin typeface="楷体" panose="02010609060101010101" pitchFamily="49" charset="-122"/>
                <a:ea typeface="楷体" panose="02010609060101010101" pitchFamily="49" charset="-122"/>
              </a:rPr>
              <a:t>    作者精选的这些事件最能表现普通劳动妇女的优秀品质：勤劳俭朴的习惯、宽厚仁慈的态度、坚强不屈的性格。</a:t>
            </a:r>
            <a:endParaRPr lang="en-US" altLang="zh-CN" sz="2800" b="1" dirty="0">
              <a:latin typeface="楷体" panose="02010609060101010101" pitchFamily="49" charset="-122"/>
              <a:ea typeface="楷体" panose="02010609060101010101" pitchFamily="49" charset="-122"/>
            </a:endParaRPr>
          </a:p>
          <a:p>
            <a:pPr eaLnBrk="0" hangingPunct="0"/>
            <a:endParaRPr lang="en-US" altLang="zh-CN" sz="2800" b="1" dirty="0">
              <a:latin typeface="楷体" panose="02010609060101010101" pitchFamily="49" charset="-122"/>
              <a:ea typeface="楷体" panose="02010609060101010101" pitchFamily="49" charset="-122"/>
            </a:endParaRPr>
          </a:p>
          <a:p>
            <a:pPr eaLnBrk="0" hangingPunct="0"/>
            <a:r>
              <a:rPr lang="zh-CN" altLang="en-US" sz="2800" b="1" dirty="0">
                <a:latin typeface="楷体" panose="02010609060101010101" pitchFamily="49" charset="-122"/>
                <a:ea typeface="楷体" panose="02010609060101010101" pitchFamily="49" charset="-122"/>
              </a:rPr>
              <a:t>    这些事件都围绕着</a:t>
            </a:r>
            <a:r>
              <a:rPr lang="zh-CN" altLang="en-US" sz="2800" b="1" dirty="0">
                <a:solidFill>
                  <a:srgbClr val="FF0000"/>
                </a:solidFill>
                <a:latin typeface="楷体" panose="02010609060101010101" pitchFamily="49" charset="-122"/>
                <a:ea typeface="楷体" panose="02010609060101010101" pitchFamily="49" charset="-122"/>
              </a:rPr>
              <a:t>同一个主题</a:t>
            </a:r>
            <a:r>
              <a:rPr lang="zh-CN" altLang="en-US" sz="2800" b="1" dirty="0">
                <a:latin typeface="楷体" panose="02010609060101010101" pitchFamily="49" charset="-122"/>
                <a:ea typeface="楷体" panose="02010609060101010101" pitchFamily="49" charset="-122"/>
              </a:rPr>
              <a:t>，即第一自然段中所说的“勤劳一生”。作者将它们</a:t>
            </a:r>
            <a:r>
              <a:rPr lang="zh-CN" altLang="en-US" sz="2800" b="1" dirty="0">
                <a:solidFill>
                  <a:srgbClr val="FF0000"/>
                </a:solidFill>
                <a:latin typeface="楷体" panose="02010609060101010101" pitchFamily="49" charset="-122"/>
                <a:ea typeface="楷体" panose="02010609060101010101" pitchFamily="49" charset="-122"/>
              </a:rPr>
              <a:t>按照时间顺序</a:t>
            </a:r>
            <a:r>
              <a:rPr lang="zh-CN" altLang="en-US" sz="2800" b="1" dirty="0">
                <a:latin typeface="楷体" panose="02010609060101010101" pitchFamily="49" charset="-122"/>
                <a:ea typeface="楷体" panose="02010609060101010101" pitchFamily="49" charset="-122"/>
              </a:rPr>
              <a:t>有条不紊地组成一个整体。</a:t>
            </a:r>
          </a:p>
        </p:txBody>
      </p:sp>
      <p:grpSp>
        <p:nvGrpSpPr>
          <p:cNvPr id="25602" name="组合 15">
            <a:extLst>
              <a:ext uri="{FF2B5EF4-FFF2-40B4-BE49-F238E27FC236}">
                <a16:creationId xmlns:a16="http://schemas.microsoft.com/office/drawing/2014/main" xmlns="" id="{525DB676-949F-4043-AC29-91284AC9F212}"/>
              </a:ext>
            </a:extLst>
          </p:cNvPr>
          <p:cNvGrpSpPr>
            <a:grpSpLocks/>
          </p:cNvGrpSpPr>
          <p:nvPr/>
        </p:nvGrpSpPr>
        <p:grpSpPr bwMode="auto">
          <a:xfrm>
            <a:off x="44450" y="-39688"/>
            <a:ext cx="2006600" cy="522288"/>
            <a:chOff x="70" y="-63"/>
            <a:chExt cx="3160" cy="824"/>
          </a:xfrm>
        </p:grpSpPr>
        <p:sp>
          <p:nvSpPr>
            <p:cNvPr id="25603" name="文本框 6">
              <a:extLst>
                <a:ext uri="{FF2B5EF4-FFF2-40B4-BE49-F238E27FC236}">
                  <a16:creationId xmlns:a16="http://schemas.microsoft.com/office/drawing/2014/main" xmlns="" id="{D332A2BF-4195-4A23-A779-39B57666C29E}"/>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11" name="直线连接符 9">
              <a:extLst>
                <a:ext uri="{FF2B5EF4-FFF2-40B4-BE49-F238E27FC236}">
                  <a16:creationId xmlns:a16="http://schemas.microsoft.com/office/drawing/2014/main" xmlns="" id="{C74BB48F-A6AB-42AB-91E7-E5311C2E5B90}"/>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16:creationId xmlns:a16="http://schemas.microsoft.com/office/drawing/2014/main" xmlns="" id="{457362F0-F9FB-4CB6-B7CB-FBA620C48C12}"/>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5" name="组合 5">
            <a:extLst>
              <a:ext uri="{FF2B5EF4-FFF2-40B4-BE49-F238E27FC236}">
                <a16:creationId xmlns:a16="http://schemas.microsoft.com/office/drawing/2014/main" xmlns="" id="{1F35C602-F084-4146-B13B-2CC8F501603B}"/>
              </a:ext>
            </a:extLst>
          </p:cNvPr>
          <p:cNvGrpSpPr>
            <a:grpSpLocks/>
          </p:cNvGrpSpPr>
          <p:nvPr/>
        </p:nvGrpSpPr>
        <p:grpSpPr bwMode="auto">
          <a:xfrm>
            <a:off x="250825" y="155575"/>
            <a:ext cx="1630363" cy="400050"/>
            <a:chOff x="160049" y="525491"/>
            <a:chExt cx="1629583" cy="400170"/>
          </a:xfrm>
        </p:grpSpPr>
        <p:pic>
          <p:nvPicPr>
            <p:cNvPr id="26626" name="图片 2">
              <a:extLst>
                <a:ext uri="{FF2B5EF4-FFF2-40B4-BE49-F238E27FC236}">
                  <a16:creationId xmlns:a16="http://schemas.microsoft.com/office/drawing/2014/main" xmlns="" id="{EE89F796-B4FD-4C4F-932D-F10C182F47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49" y="536607"/>
              <a:ext cx="1629583" cy="3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文本框 11">
              <a:extLst>
                <a:ext uri="{FF2B5EF4-FFF2-40B4-BE49-F238E27FC236}">
                  <a16:creationId xmlns:a16="http://schemas.microsoft.com/office/drawing/2014/main" xmlns="" id="{EF556ECE-8970-45F2-B69D-6AB1E4046149}"/>
                </a:ext>
              </a:extLst>
            </p:cNvPr>
            <p:cNvSpPr txBox="1">
              <a:spLocks noChangeArrowheads="1"/>
            </p:cNvSpPr>
            <p:nvPr/>
          </p:nvSpPr>
          <p:spPr bwMode="auto">
            <a:xfrm>
              <a:off x="172162" y="525491"/>
              <a:ext cx="1231486" cy="40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a:solidFill>
                    <a:srgbClr val="FFFFFF"/>
                  </a:solidFill>
                  <a:latin typeface="黑体" panose="02010609060101010101" pitchFamily="49" charset="-122"/>
                  <a:ea typeface="黑体" panose="02010609060101010101" pitchFamily="49" charset="-122"/>
                </a:rPr>
                <a:t>第二课时</a:t>
              </a:r>
            </a:p>
          </p:txBody>
        </p:sp>
      </p:grpSp>
      <p:sp>
        <p:nvSpPr>
          <p:cNvPr id="5" name="TextBox 4">
            <a:extLst>
              <a:ext uri="{FF2B5EF4-FFF2-40B4-BE49-F238E27FC236}">
                <a16:creationId xmlns:a16="http://schemas.microsoft.com/office/drawing/2014/main" xmlns="" id="{D2EAC648-DE16-4D29-9AD3-1C3653897A61}"/>
              </a:ext>
            </a:extLst>
          </p:cNvPr>
          <p:cNvSpPr txBox="1">
            <a:spLocks noChangeArrowheads="1"/>
          </p:cNvSpPr>
          <p:nvPr/>
        </p:nvSpPr>
        <p:spPr bwMode="auto">
          <a:xfrm>
            <a:off x="684213" y="1165225"/>
            <a:ext cx="8064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03238">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14000"/>
              </a:lnSpc>
            </a:pP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上节课</a:t>
            </a:r>
            <a:r>
              <a:rPr lang="zh-CN" altLang="en-US" sz="2800" b="1" dirty="0">
                <a:latin typeface="楷体" panose="02010609060101010101" pitchFamily="49" charset="-122"/>
                <a:ea typeface="楷体" panose="02010609060101010101" pitchFamily="49" charset="-122"/>
              </a:rPr>
              <a:t>，我们了解了母亲勤劳的一生，被母亲身上勤劳、善良、宽厚、不屈的品质深深感动。这节课，我们继续学习课文，体会作者对母亲的怀念之情。</a:t>
            </a:r>
            <a:endParaRPr lang="zh-CN" altLang="en-US" sz="2800" b="1" dirty="0">
              <a:solidFill>
                <a:srgbClr val="00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xmlns="" id="{238BACA8-3DFF-4998-AE44-9CD8AAE042FB}"/>
              </a:ext>
            </a:extLst>
          </p:cNvPr>
          <p:cNvSpPr>
            <a:spLocks noChangeArrowheads="1"/>
          </p:cNvSpPr>
          <p:nvPr/>
        </p:nvSpPr>
        <p:spPr bwMode="auto">
          <a:xfrm>
            <a:off x="539750" y="1624013"/>
            <a:ext cx="8280400" cy="289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600" b="1" dirty="0">
                <a:latin typeface="楷体" panose="02010609060101010101" pitchFamily="49" charset="-122"/>
                <a:ea typeface="楷体" panose="02010609060101010101" pitchFamily="49" charset="-122"/>
              </a:rPr>
              <a:t>1.</a:t>
            </a:r>
            <a:r>
              <a:rPr lang="zh-CN" altLang="en-US" sz="2600" b="1" dirty="0">
                <a:latin typeface="楷体" panose="02010609060101010101" pitchFamily="49" charset="-122"/>
                <a:ea typeface="楷体" panose="02010609060101010101" pitchFamily="49" charset="-122"/>
              </a:rPr>
              <a:t>母亲</a:t>
            </a:r>
            <a:r>
              <a:rPr lang="zh-CN" altLang="en-US" sz="2600" b="1" dirty="0">
                <a:solidFill>
                  <a:srgbClr val="FF0000"/>
                </a:solidFill>
                <a:latin typeface="楷体" panose="02010609060101010101" pitchFamily="49" charset="-122"/>
                <a:ea typeface="楷体" panose="02010609060101010101" pitchFamily="49" charset="-122"/>
              </a:rPr>
              <a:t>勤劳吃苦</a:t>
            </a:r>
            <a:r>
              <a:rPr lang="zh-CN" altLang="en-US" sz="2600" b="1" dirty="0">
                <a:latin typeface="楷体" panose="02010609060101010101" pitchFamily="49" charset="-122"/>
                <a:ea typeface="楷体" panose="02010609060101010101" pitchFamily="49" charset="-122"/>
              </a:rPr>
              <a:t>，作者从小耳濡目染，帮她劳作，拥有一个健康的身体。</a:t>
            </a:r>
            <a:endParaRPr lang="en-US" altLang="zh-CN" sz="2600" b="1" dirty="0">
              <a:latin typeface="楷体" panose="02010609060101010101" pitchFamily="49" charset="-122"/>
              <a:ea typeface="楷体" panose="02010609060101010101" pitchFamily="49" charset="-122"/>
            </a:endParaRPr>
          </a:p>
          <a:p>
            <a:pPr eaLnBrk="0" hangingPunct="0"/>
            <a:r>
              <a:rPr lang="en-US" altLang="zh-CN" sz="2600" b="1" dirty="0">
                <a:latin typeface="楷体" panose="02010609060101010101" pitchFamily="49" charset="-122"/>
                <a:ea typeface="楷体" panose="02010609060101010101" pitchFamily="49" charset="-122"/>
              </a:rPr>
              <a:t>2.</a:t>
            </a:r>
            <a:r>
              <a:rPr lang="zh-CN" altLang="en-US" sz="2600" b="1" dirty="0">
                <a:latin typeface="楷体" panose="02010609060101010101" pitchFamily="49" charset="-122"/>
                <a:ea typeface="楷体" panose="02010609060101010101" pitchFamily="49" charset="-122"/>
              </a:rPr>
              <a:t>母亲</a:t>
            </a:r>
            <a:r>
              <a:rPr lang="zh-CN" altLang="en-US" sz="2600" b="1" dirty="0">
                <a:solidFill>
                  <a:srgbClr val="FF0000"/>
                </a:solidFill>
                <a:latin typeface="楷体" panose="02010609060101010101" pitchFamily="49" charset="-122"/>
                <a:ea typeface="楷体" panose="02010609060101010101" pitchFamily="49" charset="-122"/>
              </a:rPr>
              <a:t>任劳任怨</a:t>
            </a:r>
            <a:r>
              <a:rPr lang="zh-CN" altLang="en-US" sz="2600" b="1" dirty="0">
                <a:latin typeface="楷体" panose="02010609060101010101" pitchFamily="49" charset="-122"/>
                <a:ea typeface="楷体" panose="02010609060101010101" pitchFamily="49" charset="-122"/>
              </a:rPr>
              <a:t>，直到生命终结，依然热爱劳作，教作者养成勤劳的习惯，也教作者生产的知识。</a:t>
            </a:r>
            <a:endParaRPr lang="en-US" altLang="zh-CN" sz="2600" b="1" dirty="0">
              <a:latin typeface="楷体" panose="02010609060101010101" pitchFamily="49" charset="-122"/>
              <a:ea typeface="楷体" panose="02010609060101010101" pitchFamily="49" charset="-122"/>
            </a:endParaRPr>
          </a:p>
          <a:p>
            <a:pPr eaLnBrk="0" hangingPunct="0"/>
            <a:r>
              <a:rPr lang="en-US" altLang="zh-CN" sz="2600" b="1" dirty="0">
                <a:latin typeface="楷体" panose="02010609060101010101" pitchFamily="49" charset="-122"/>
                <a:ea typeface="楷体" panose="02010609060101010101" pitchFamily="49" charset="-122"/>
              </a:rPr>
              <a:t>3.</a:t>
            </a:r>
            <a:r>
              <a:rPr lang="zh-CN" altLang="en-US" sz="2600" b="1" dirty="0">
                <a:latin typeface="楷体" panose="02010609060101010101" pitchFamily="49" charset="-122"/>
                <a:ea typeface="楷体" panose="02010609060101010101" pitchFamily="49" charset="-122"/>
              </a:rPr>
              <a:t>母亲</a:t>
            </a:r>
            <a:r>
              <a:rPr lang="zh-CN" altLang="en-US" sz="2600" b="1" dirty="0">
                <a:solidFill>
                  <a:srgbClr val="FF0000"/>
                </a:solidFill>
                <a:latin typeface="楷体" panose="02010609060101010101" pitchFamily="49" charset="-122"/>
                <a:ea typeface="楷体" panose="02010609060101010101" pitchFamily="49" charset="-122"/>
              </a:rPr>
              <a:t>聪明能干</a:t>
            </a:r>
            <a:r>
              <a:rPr lang="zh-CN" altLang="en-US" sz="2600" b="1" dirty="0">
                <a:latin typeface="楷体" panose="02010609060101010101" pitchFamily="49" charset="-122"/>
                <a:ea typeface="楷体" panose="02010609060101010101" pitchFamily="49" charset="-122"/>
              </a:rPr>
              <a:t>，教给作者与困难做斗争的经验。</a:t>
            </a:r>
            <a:endParaRPr lang="en-US" altLang="zh-CN" sz="2600" b="1" dirty="0">
              <a:latin typeface="楷体" panose="02010609060101010101" pitchFamily="49" charset="-122"/>
              <a:ea typeface="楷体" panose="02010609060101010101" pitchFamily="49" charset="-122"/>
            </a:endParaRPr>
          </a:p>
          <a:p>
            <a:pPr eaLnBrk="0" hangingPunct="0"/>
            <a:r>
              <a:rPr lang="en-US" altLang="zh-CN" sz="2600" b="1" dirty="0">
                <a:latin typeface="楷体" panose="02010609060101010101" pitchFamily="49" charset="-122"/>
                <a:ea typeface="楷体" panose="02010609060101010101" pitchFamily="49" charset="-122"/>
              </a:rPr>
              <a:t>4.</a:t>
            </a:r>
            <a:r>
              <a:rPr lang="zh-CN" altLang="en-US" sz="2600" b="1" dirty="0">
                <a:latin typeface="楷体" panose="02010609060101010101" pitchFamily="49" charset="-122"/>
                <a:ea typeface="楷体" panose="02010609060101010101" pitchFamily="49" charset="-122"/>
              </a:rPr>
              <a:t>母亲</a:t>
            </a:r>
            <a:r>
              <a:rPr lang="zh-CN" altLang="en-US" sz="2600" b="1" dirty="0">
                <a:solidFill>
                  <a:srgbClr val="FF0000"/>
                </a:solidFill>
                <a:latin typeface="楷体" panose="02010609060101010101" pitchFamily="49" charset="-122"/>
                <a:ea typeface="楷体" panose="02010609060101010101" pitchFamily="49" charset="-122"/>
              </a:rPr>
              <a:t>对地主劣绅的抵抗</a:t>
            </a:r>
            <a:r>
              <a:rPr lang="zh-CN" altLang="en-US" sz="2600" b="1" dirty="0">
                <a:latin typeface="楷体" panose="02010609060101010101" pitchFamily="49" charset="-122"/>
                <a:ea typeface="楷体" panose="02010609060101010101" pitchFamily="49" charset="-122"/>
              </a:rPr>
              <a:t>，对作者走上革命道路的坚定支持，让作者拥有了革命的</a:t>
            </a:r>
            <a:r>
              <a:rPr lang="zh-CN" altLang="zh-CN" sz="2600" b="1" dirty="0">
                <a:latin typeface="楷体" panose="02010609060101010101" pitchFamily="49" charset="-122"/>
                <a:ea typeface="楷体" panose="02010609060101010101" pitchFamily="49" charset="-122"/>
              </a:rPr>
              <a:t>意志。</a:t>
            </a:r>
            <a:endParaRPr lang="zh-CN" altLang="en-US" sz="2600" b="1" dirty="0">
              <a:latin typeface="楷体" panose="02010609060101010101" pitchFamily="49" charset="-122"/>
              <a:ea typeface="楷体" panose="02010609060101010101" pitchFamily="49" charset="-122"/>
            </a:endParaRPr>
          </a:p>
        </p:txBody>
      </p:sp>
      <p:sp>
        <p:nvSpPr>
          <p:cNvPr id="23555" name="矩形 1">
            <a:extLst>
              <a:ext uri="{FF2B5EF4-FFF2-40B4-BE49-F238E27FC236}">
                <a16:creationId xmlns:a16="http://schemas.microsoft.com/office/drawing/2014/main" xmlns="" id="{922B1FCD-9D51-40E5-8AEA-F698E62DE60F}"/>
              </a:ext>
            </a:extLst>
          </p:cNvPr>
          <p:cNvSpPr>
            <a:spLocks noChangeArrowheads="1"/>
          </p:cNvSpPr>
          <p:nvPr/>
        </p:nvSpPr>
        <p:spPr bwMode="auto">
          <a:xfrm>
            <a:off x="539750" y="600075"/>
            <a:ext cx="80645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600" b="1" dirty="0">
                <a:latin typeface="宋体" panose="02010600030101010101" pitchFamily="2" charset="-122"/>
              </a:rPr>
              <a:t>    </a:t>
            </a:r>
            <a:r>
              <a:rPr lang="zh-CN" altLang="zh-CN" sz="2600" b="1" dirty="0">
                <a:latin typeface="宋体" panose="02010600030101010101" pitchFamily="2" charset="-122"/>
              </a:rPr>
              <a:t>结合全文思考</a:t>
            </a:r>
            <a:r>
              <a:rPr lang="zh-CN" altLang="en-US" sz="2600" b="1" dirty="0">
                <a:latin typeface="宋体" panose="02010600030101010101" pitchFamily="2" charset="-122"/>
              </a:rPr>
              <a:t>：</a:t>
            </a:r>
            <a:r>
              <a:rPr lang="zh-CN" altLang="zh-CN" sz="2600" b="1" dirty="0">
                <a:latin typeface="宋体" panose="02010600030101010101" pitchFamily="2" charset="-122"/>
              </a:rPr>
              <a:t>母亲</a:t>
            </a:r>
            <a:r>
              <a:rPr lang="zh-CN" altLang="en-US" sz="2600" b="1" dirty="0">
                <a:latin typeface="宋体" panose="02010600030101010101" pitchFamily="2" charset="-122"/>
              </a:rPr>
              <a:t>的一生</a:t>
            </a:r>
            <a:r>
              <a:rPr lang="zh-CN" altLang="zh-CN" sz="2600" b="1" dirty="0">
                <a:latin typeface="宋体" panose="02010600030101010101" pitchFamily="2" charset="-122"/>
              </a:rPr>
              <a:t>对</a:t>
            </a:r>
            <a:r>
              <a:rPr lang="zh-CN" altLang="en-US" sz="2600" b="1" dirty="0">
                <a:latin typeface="宋体" panose="02010600030101010101" pitchFamily="2" charset="-122"/>
              </a:rPr>
              <a:t>作者有</a:t>
            </a:r>
            <a:r>
              <a:rPr lang="zh-CN" altLang="zh-CN" sz="2600" b="1" dirty="0">
                <a:latin typeface="宋体" panose="02010600030101010101" pitchFamily="2" charset="-122"/>
              </a:rPr>
              <a:t>哪些教育与影响</a:t>
            </a:r>
            <a:r>
              <a:rPr lang="zh-CN" altLang="en-US" sz="2600" b="1" dirty="0">
                <a:latin typeface="宋体" panose="02010600030101010101" pitchFamily="2" charset="-122"/>
              </a:rPr>
              <a:t>？</a:t>
            </a:r>
          </a:p>
        </p:txBody>
      </p:sp>
      <p:grpSp>
        <p:nvGrpSpPr>
          <p:cNvPr id="27651" name="组合 15">
            <a:extLst>
              <a:ext uri="{FF2B5EF4-FFF2-40B4-BE49-F238E27FC236}">
                <a16:creationId xmlns:a16="http://schemas.microsoft.com/office/drawing/2014/main" xmlns="" id="{85392FDE-E12A-40BB-BCA1-3AAA2BED311B}"/>
              </a:ext>
            </a:extLst>
          </p:cNvPr>
          <p:cNvGrpSpPr>
            <a:grpSpLocks/>
          </p:cNvGrpSpPr>
          <p:nvPr/>
        </p:nvGrpSpPr>
        <p:grpSpPr bwMode="auto">
          <a:xfrm>
            <a:off x="44450" y="-39688"/>
            <a:ext cx="2006600" cy="522288"/>
            <a:chOff x="70" y="-63"/>
            <a:chExt cx="3160" cy="824"/>
          </a:xfrm>
        </p:grpSpPr>
        <p:sp>
          <p:nvSpPr>
            <p:cNvPr id="27652" name="文本框 6">
              <a:extLst>
                <a:ext uri="{FF2B5EF4-FFF2-40B4-BE49-F238E27FC236}">
                  <a16:creationId xmlns:a16="http://schemas.microsoft.com/office/drawing/2014/main" xmlns="" id="{4365F1C9-B85A-447E-8CAC-DB607D860B90}"/>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10" name="直线连接符 9">
              <a:extLst>
                <a:ext uri="{FF2B5EF4-FFF2-40B4-BE49-F238E27FC236}">
                  <a16:creationId xmlns:a16="http://schemas.microsoft.com/office/drawing/2014/main" xmlns="" id="{069037FC-7472-44C7-A628-22586B69F137}"/>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a16="http://schemas.microsoft.com/office/drawing/2014/main" xmlns="" id="{5B663949-956C-4E88-B392-4EDF6428AEA9}"/>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randombar(horizontal)">
                                      <p:cBhvr>
                                        <p:cTn id="7" dur="5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1">
            <a:extLst>
              <a:ext uri="{FF2B5EF4-FFF2-40B4-BE49-F238E27FC236}">
                <a16:creationId xmlns:a16="http://schemas.microsoft.com/office/drawing/2014/main" xmlns="" id="{29C7F370-FA47-4581-AAC1-341CD695C071}"/>
              </a:ext>
            </a:extLst>
          </p:cNvPr>
          <p:cNvSpPr>
            <a:spLocks noChangeArrowheads="1"/>
          </p:cNvSpPr>
          <p:nvPr/>
        </p:nvSpPr>
        <p:spPr bwMode="auto">
          <a:xfrm>
            <a:off x="539750" y="1058863"/>
            <a:ext cx="80645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b="1" dirty="0">
                <a:latin typeface="宋体" panose="02010600030101010101" pitchFamily="2" charset="-122"/>
              </a:rPr>
              <a:t>    通过写</a:t>
            </a:r>
            <a:r>
              <a:rPr lang="zh-CN" altLang="zh-CN" sz="2800" b="1" dirty="0">
                <a:latin typeface="宋体" panose="02010600030101010101" pitchFamily="2" charset="-122"/>
              </a:rPr>
              <a:t>母亲对</a:t>
            </a:r>
            <a:r>
              <a:rPr lang="zh-CN" altLang="en-US" sz="2800" b="1" dirty="0">
                <a:latin typeface="宋体" panose="02010600030101010101" pitchFamily="2" charset="-122"/>
              </a:rPr>
              <a:t>作者的教育和影响，</a:t>
            </a:r>
            <a:r>
              <a:rPr lang="zh-CN" altLang="zh-CN" sz="2800" b="1" dirty="0">
                <a:latin typeface="宋体" panose="02010600030101010101" pitchFamily="2" charset="-122"/>
              </a:rPr>
              <a:t>作者表达了对母亲怎样的感情</a:t>
            </a:r>
            <a:r>
              <a:rPr lang="zh-CN" altLang="en-US" sz="2800" b="1" dirty="0">
                <a:latin typeface="宋体" panose="02010600030101010101" pitchFamily="2" charset="-122"/>
              </a:rPr>
              <a:t>？</a:t>
            </a:r>
          </a:p>
        </p:txBody>
      </p:sp>
      <p:sp>
        <p:nvSpPr>
          <p:cNvPr id="9" name="矩形 8">
            <a:extLst>
              <a:ext uri="{FF2B5EF4-FFF2-40B4-BE49-F238E27FC236}">
                <a16:creationId xmlns:a16="http://schemas.microsoft.com/office/drawing/2014/main" xmlns="" id="{838F5F75-D86A-4967-AA00-51813711711D}"/>
              </a:ext>
            </a:extLst>
          </p:cNvPr>
          <p:cNvSpPr>
            <a:spLocks noChangeArrowheads="1"/>
          </p:cNvSpPr>
          <p:nvPr/>
        </p:nvSpPr>
        <p:spPr bwMode="auto">
          <a:xfrm>
            <a:off x="1601788" y="2500313"/>
            <a:ext cx="59404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800" b="1">
                <a:solidFill>
                  <a:srgbClr val="FF0000"/>
                </a:solidFill>
                <a:latin typeface="楷体" panose="02010609060101010101" pitchFamily="49" charset="-122"/>
                <a:ea typeface="楷体" panose="02010609060101010101" pitchFamily="49" charset="-122"/>
              </a:rPr>
              <a:t>表达了作者对母亲深</a:t>
            </a:r>
            <a:r>
              <a:rPr lang="zh-CN" altLang="en-US" sz="2800" b="1">
                <a:solidFill>
                  <a:srgbClr val="FF0000"/>
                </a:solidFill>
                <a:latin typeface="楷体" panose="02010609060101010101" pitchFamily="49" charset="-122"/>
                <a:ea typeface="楷体" panose="02010609060101010101" pitchFamily="49" charset="-122"/>
              </a:rPr>
              <a:t>深</a:t>
            </a:r>
            <a:r>
              <a:rPr lang="zh-CN" altLang="zh-CN" sz="2800" b="1">
                <a:solidFill>
                  <a:srgbClr val="FF0000"/>
                </a:solidFill>
                <a:latin typeface="楷体" panose="02010609060101010101" pitchFamily="49" charset="-122"/>
                <a:ea typeface="楷体" panose="02010609060101010101" pitchFamily="49" charset="-122"/>
              </a:rPr>
              <a:t>的爱</a:t>
            </a:r>
            <a:r>
              <a:rPr lang="zh-CN" altLang="en-US" sz="2800" b="1">
                <a:solidFill>
                  <a:srgbClr val="FF0000"/>
                </a:solidFill>
                <a:latin typeface="楷体" panose="02010609060101010101" pitchFamily="49" charset="-122"/>
                <a:ea typeface="楷体" panose="02010609060101010101" pitchFamily="49" charset="-122"/>
              </a:rPr>
              <a:t>和怀念</a:t>
            </a:r>
            <a:r>
              <a:rPr lang="zh-CN" altLang="zh-CN" sz="2800" b="1">
                <a:solidFill>
                  <a:srgbClr val="FF0000"/>
                </a:solidFill>
                <a:latin typeface="楷体" panose="02010609060101010101" pitchFamily="49" charset="-122"/>
                <a:ea typeface="楷体" panose="02010609060101010101" pitchFamily="49" charset="-122"/>
              </a:rPr>
              <a:t>。</a:t>
            </a:r>
            <a:endParaRPr lang="zh-CN" altLang="en-US" sz="2800" b="1">
              <a:solidFill>
                <a:srgbClr val="FF0000"/>
              </a:solidFill>
              <a:latin typeface="楷体" panose="02010609060101010101" pitchFamily="49" charset="-122"/>
              <a:ea typeface="楷体" panose="02010609060101010101" pitchFamily="49" charset="-122"/>
            </a:endParaRPr>
          </a:p>
        </p:txBody>
      </p:sp>
      <p:grpSp>
        <p:nvGrpSpPr>
          <p:cNvPr id="28675" name="组合 15">
            <a:extLst>
              <a:ext uri="{FF2B5EF4-FFF2-40B4-BE49-F238E27FC236}">
                <a16:creationId xmlns:a16="http://schemas.microsoft.com/office/drawing/2014/main" xmlns="" id="{F245E512-789E-433B-8C3C-31D68EB3831F}"/>
              </a:ext>
            </a:extLst>
          </p:cNvPr>
          <p:cNvGrpSpPr>
            <a:grpSpLocks/>
          </p:cNvGrpSpPr>
          <p:nvPr/>
        </p:nvGrpSpPr>
        <p:grpSpPr bwMode="auto">
          <a:xfrm>
            <a:off x="44450" y="-39688"/>
            <a:ext cx="2006600" cy="522288"/>
            <a:chOff x="70" y="-63"/>
            <a:chExt cx="3160" cy="824"/>
          </a:xfrm>
        </p:grpSpPr>
        <p:sp>
          <p:nvSpPr>
            <p:cNvPr id="28676" name="文本框 6">
              <a:extLst>
                <a:ext uri="{FF2B5EF4-FFF2-40B4-BE49-F238E27FC236}">
                  <a16:creationId xmlns:a16="http://schemas.microsoft.com/office/drawing/2014/main" xmlns="" id="{446C8AA5-AF61-41EB-A617-2A481A1EE9AE}"/>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精读细研</a:t>
              </a:r>
            </a:p>
          </p:txBody>
        </p:sp>
        <p:cxnSp>
          <p:nvCxnSpPr>
            <p:cNvPr id="12" name="直线连接符 9">
              <a:extLst>
                <a:ext uri="{FF2B5EF4-FFF2-40B4-BE49-F238E27FC236}">
                  <a16:creationId xmlns:a16="http://schemas.microsoft.com/office/drawing/2014/main" xmlns="" id="{E697FB00-FB0F-4733-AAA7-17C6249321C5}"/>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a16="http://schemas.microsoft.com/office/drawing/2014/main" xmlns="" id="{93CB33E1-A648-4A68-9271-7F8C562F8A03}"/>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7" name="组合 7">
            <a:extLst>
              <a:ext uri="{FF2B5EF4-FFF2-40B4-BE49-F238E27FC236}">
                <a16:creationId xmlns:a16="http://schemas.microsoft.com/office/drawing/2014/main" xmlns="" id="{08306B61-AACD-4879-B9B4-F1A012CB57A1}"/>
              </a:ext>
            </a:extLst>
          </p:cNvPr>
          <p:cNvGrpSpPr>
            <a:grpSpLocks/>
          </p:cNvGrpSpPr>
          <p:nvPr/>
        </p:nvGrpSpPr>
        <p:grpSpPr bwMode="auto">
          <a:xfrm>
            <a:off x="28575" y="-3175"/>
            <a:ext cx="2006600" cy="522288"/>
            <a:chOff x="70" y="-63"/>
            <a:chExt cx="3160" cy="822"/>
          </a:xfrm>
        </p:grpSpPr>
        <p:sp>
          <p:nvSpPr>
            <p:cNvPr id="29698" name="文本框 6">
              <a:extLst>
                <a:ext uri="{FF2B5EF4-FFF2-40B4-BE49-F238E27FC236}">
                  <a16:creationId xmlns:a16="http://schemas.microsoft.com/office/drawing/2014/main" xmlns="" id="{9B15361A-66E8-4A13-95A5-F109243E12B6}"/>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合作探究</a:t>
              </a:r>
            </a:p>
          </p:txBody>
        </p:sp>
        <p:cxnSp>
          <p:nvCxnSpPr>
            <p:cNvPr id="15" name="直线连接符 9">
              <a:extLst>
                <a:ext uri="{FF2B5EF4-FFF2-40B4-BE49-F238E27FC236}">
                  <a16:creationId xmlns:a16="http://schemas.microsoft.com/office/drawing/2014/main" xmlns="" id="{79E243FD-55E9-4F56-9E04-7E219C2F81DA}"/>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a:extLst>
                <a:ext uri="{FF2B5EF4-FFF2-40B4-BE49-F238E27FC236}">
                  <a16:creationId xmlns:a16="http://schemas.microsoft.com/office/drawing/2014/main" xmlns="" id="{A0B155A5-DCAB-4FF2-AA27-C4B5523B6135}"/>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25603" name="组合 17">
            <a:extLst>
              <a:ext uri="{FF2B5EF4-FFF2-40B4-BE49-F238E27FC236}">
                <a16:creationId xmlns:a16="http://schemas.microsoft.com/office/drawing/2014/main" xmlns="" id="{58463853-B55D-4EB1-9893-07F2624B157A}"/>
              </a:ext>
            </a:extLst>
          </p:cNvPr>
          <p:cNvGrpSpPr>
            <a:grpSpLocks/>
          </p:cNvGrpSpPr>
          <p:nvPr/>
        </p:nvGrpSpPr>
        <p:grpSpPr bwMode="auto">
          <a:xfrm>
            <a:off x="746125" y="915988"/>
            <a:ext cx="7651750" cy="2808287"/>
            <a:chOff x="1018828" y="915566"/>
            <a:chExt cx="7652097" cy="2808709"/>
          </a:xfrm>
        </p:grpSpPr>
        <p:pic>
          <p:nvPicPr>
            <p:cNvPr id="29702" name="圆角矩形 14">
              <a:extLst>
                <a:ext uri="{FF2B5EF4-FFF2-40B4-BE49-F238E27FC236}">
                  <a16:creationId xmlns:a16="http://schemas.microsoft.com/office/drawing/2014/main" xmlns="" id="{BD105961-B4C0-48BC-AA95-ED1ED17F4BE4}"/>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4025" y="915566"/>
              <a:ext cx="6946900" cy="2375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3" name="Rectangle 2">
              <a:extLst>
                <a:ext uri="{FF2B5EF4-FFF2-40B4-BE49-F238E27FC236}">
                  <a16:creationId xmlns:a16="http://schemas.microsoft.com/office/drawing/2014/main" xmlns="" id="{4DBB8EF3-732E-4CC9-A0AA-2CFAC7587801}"/>
                </a:ext>
              </a:extLst>
            </p:cNvPr>
            <p:cNvSpPr>
              <a:spLocks noChangeArrowheads="1"/>
            </p:cNvSpPr>
            <p:nvPr/>
          </p:nvSpPr>
          <p:spPr bwMode="auto">
            <a:xfrm>
              <a:off x="2396604" y="1144123"/>
              <a:ext cx="5916959" cy="1643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20000"/>
                </a:lnSpc>
              </a:pPr>
              <a:r>
                <a:rPr lang="zh-CN" altLang="en-US" sz="2800" dirty="0">
                  <a:solidFill>
                    <a:srgbClr val="A96A00"/>
                  </a:solidFill>
                  <a:latin typeface="黑体" panose="02010609060101010101" pitchFamily="49" charset="-122"/>
                  <a:ea typeface="黑体" panose="02010609060101010101" pitchFamily="49" charset="-122"/>
                </a:rPr>
                <a:t>    作者在朴素的语言中蕴含着对母亲深深的怀念</a:t>
              </a:r>
              <a:r>
                <a:rPr lang="zh-CN" altLang="en-US" sz="2800" dirty="0" smtClean="0">
                  <a:solidFill>
                    <a:srgbClr val="A96A00"/>
                  </a:solidFill>
                  <a:latin typeface="黑体" panose="02010609060101010101" pitchFamily="49" charset="-122"/>
                  <a:ea typeface="黑体" panose="02010609060101010101" pitchFamily="49" charset="-122"/>
                </a:rPr>
                <a:t>，在文中找出能表达这种感情的</a:t>
              </a:r>
              <a:r>
                <a:rPr lang="zh-CN" altLang="en-US" sz="2800" dirty="0">
                  <a:solidFill>
                    <a:srgbClr val="A96A00"/>
                  </a:solidFill>
                  <a:latin typeface="黑体" panose="02010609060101010101" pitchFamily="49" charset="-122"/>
                  <a:ea typeface="黑体" panose="02010609060101010101" pitchFamily="49" charset="-122"/>
                </a:rPr>
                <a:t>句子，并认真体会。</a:t>
              </a:r>
            </a:p>
          </p:txBody>
        </p:sp>
        <p:pic>
          <p:nvPicPr>
            <p:cNvPr id="29704" name="图片 1">
              <a:extLst>
                <a:ext uri="{FF2B5EF4-FFF2-40B4-BE49-F238E27FC236}">
                  <a16:creationId xmlns:a16="http://schemas.microsoft.com/office/drawing/2014/main" xmlns="" id="{94AE851D-304F-48D5-BACF-6077C4AB3D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8828" y="2141538"/>
              <a:ext cx="1104900" cy="158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a:extLst>
              <a:ext uri="{FF2B5EF4-FFF2-40B4-BE49-F238E27FC236}">
                <a16:creationId xmlns:a16="http://schemas.microsoft.com/office/drawing/2014/main" xmlns="" id="{EADDC803-1747-4CE6-ACFB-9A1F9DD366AE}"/>
              </a:ext>
            </a:extLst>
          </p:cNvPr>
          <p:cNvSpPr>
            <a:spLocks noChangeArrowheads="1"/>
          </p:cNvSpPr>
          <p:nvPr/>
        </p:nvSpPr>
        <p:spPr bwMode="auto">
          <a:xfrm>
            <a:off x="879475" y="1419225"/>
            <a:ext cx="743743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ts val="600"/>
              </a:spcBef>
              <a:defRPr/>
            </a:pPr>
            <a:r>
              <a:rPr lang="zh-CN" altLang="en-US" sz="2800" b="1" dirty="0">
                <a:latin typeface="楷体" panose="02010609060101010101" pitchFamily="49" charset="-122"/>
                <a:ea typeface="楷体" panose="02010609060101010101" pitchFamily="49" charset="-122"/>
              </a:rPr>
              <a:t>    母亲是个好劳动。从我能记忆时起，</a:t>
            </a:r>
            <a:r>
              <a:rPr lang="zh-CN" altLang="en-US" sz="2800" b="1" u="sng" dirty="0">
                <a:uFill>
                  <a:solidFill>
                    <a:srgbClr val="FF0000"/>
                  </a:solidFill>
                </a:uFill>
                <a:latin typeface="楷体" panose="02010609060101010101" pitchFamily="49" charset="-122"/>
                <a:ea typeface="楷体" panose="02010609060101010101" pitchFamily="49" charset="-122"/>
              </a:rPr>
              <a:t>总是</a:t>
            </a:r>
            <a:r>
              <a:rPr lang="zh-CN" altLang="en-US" sz="2800" b="1" dirty="0">
                <a:latin typeface="楷体" panose="02010609060101010101" pitchFamily="49" charset="-122"/>
                <a:ea typeface="楷体" panose="02010609060101010101" pitchFamily="49" charset="-122"/>
              </a:rPr>
              <a:t>天不亮就起床。</a:t>
            </a:r>
          </a:p>
        </p:txBody>
      </p:sp>
      <p:grpSp>
        <p:nvGrpSpPr>
          <p:cNvPr id="30722" name="组合 7">
            <a:extLst>
              <a:ext uri="{FF2B5EF4-FFF2-40B4-BE49-F238E27FC236}">
                <a16:creationId xmlns:a16="http://schemas.microsoft.com/office/drawing/2014/main" xmlns="" id="{0AB6E8CB-2E8B-48BE-9BA8-2B67B4DD3043}"/>
              </a:ext>
            </a:extLst>
          </p:cNvPr>
          <p:cNvGrpSpPr>
            <a:grpSpLocks/>
          </p:cNvGrpSpPr>
          <p:nvPr/>
        </p:nvGrpSpPr>
        <p:grpSpPr bwMode="auto">
          <a:xfrm>
            <a:off x="28575" y="-3175"/>
            <a:ext cx="2006600" cy="522288"/>
            <a:chOff x="70" y="-63"/>
            <a:chExt cx="3160" cy="822"/>
          </a:xfrm>
        </p:grpSpPr>
        <p:sp>
          <p:nvSpPr>
            <p:cNvPr id="30723" name="文本框 6">
              <a:extLst>
                <a:ext uri="{FF2B5EF4-FFF2-40B4-BE49-F238E27FC236}">
                  <a16:creationId xmlns:a16="http://schemas.microsoft.com/office/drawing/2014/main" xmlns="" id="{194EC8F8-0655-4CC2-B31D-A5D90D3EB1B8}"/>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合作探究</a:t>
              </a:r>
            </a:p>
          </p:txBody>
        </p:sp>
        <p:cxnSp>
          <p:nvCxnSpPr>
            <p:cNvPr id="16" name="直线连接符 9">
              <a:extLst>
                <a:ext uri="{FF2B5EF4-FFF2-40B4-BE49-F238E27FC236}">
                  <a16:creationId xmlns:a16="http://schemas.microsoft.com/office/drawing/2014/main" xmlns="" id="{6D67EE3E-B4DA-429E-9BAA-F851EB347331}"/>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a:extLst>
                <a:ext uri="{FF2B5EF4-FFF2-40B4-BE49-F238E27FC236}">
                  <a16:creationId xmlns:a16="http://schemas.microsoft.com/office/drawing/2014/main" xmlns="" id="{25F40E1C-CA8D-4E8D-883B-C65F07018C5E}"/>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8" name="圆角矩形标注 7">
            <a:extLst>
              <a:ext uri="{FF2B5EF4-FFF2-40B4-BE49-F238E27FC236}">
                <a16:creationId xmlns:a16="http://schemas.microsoft.com/office/drawing/2014/main" xmlns="" id="{CD1D7E05-9CB4-43B5-AAD4-368A7B07F427}"/>
              </a:ext>
            </a:extLst>
          </p:cNvPr>
          <p:cNvSpPr/>
          <p:nvPr/>
        </p:nvSpPr>
        <p:spPr>
          <a:xfrm>
            <a:off x="2987675" y="2543175"/>
            <a:ext cx="5068888" cy="820738"/>
          </a:xfrm>
          <a:prstGeom prst="wedgeRoundRectCallout">
            <a:avLst>
              <a:gd name="adj1" fmla="val 38973"/>
              <a:gd name="adj2" fmla="val -12956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200" dirty="0">
                <a:solidFill>
                  <a:srgbClr val="0000FF"/>
                </a:solidFill>
                <a:latin typeface="黑体" panose="02010609060101010101" pitchFamily="49" charset="-122"/>
                <a:ea typeface="黑体" panose="02010609060101010101" pitchFamily="49" charset="-122"/>
              </a:rPr>
              <a:t>“总是”说明天天如此，没有例外的时候，表现了母亲的勤劳能干。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1">
            <a:extLst>
              <a:ext uri="{FF2B5EF4-FFF2-40B4-BE49-F238E27FC236}">
                <a16:creationId xmlns:a16="http://schemas.microsoft.com/office/drawing/2014/main" xmlns="" id="{DE1FBF25-F714-4482-AEA9-58DCF01F9DE5}"/>
              </a:ext>
            </a:extLst>
          </p:cNvPr>
          <p:cNvSpPr>
            <a:spLocks noChangeArrowheads="1"/>
          </p:cNvSpPr>
          <p:nvPr/>
        </p:nvSpPr>
        <p:spPr bwMode="auto">
          <a:xfrm>
            <a:off x="539750" y="915988"/>
            <a:ext cx="792003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这类地主富人家</a:t>
            </a:r>
            <a:r>
              <a:rPr lang="zh-CN" altLang="zh-CN" sz="2800" b="1" u="sng" dirty="0">
                <a:uFill>
                  <a:solidFill>
                    <a:srgbClr val="FF0000"/>
                  </a:solidFill>
                </a:uFill>
                <a:latin typeface="楷体" panose="02010609060101010101" pitchFamily="49" charset="-122"/>
                <a:ea typeface="楷体" panose="02010609060101010101" pitchFamily="49" charset="-122"/>
              </a:rPr>
              <a:t>看也不看</a:t>
            </a:r>
            <a:r>
              <a:rPr lang="zh-CN" altLang="zh-CN" sz="2800" b="1" dirty="0">
                <a:latin typeface="楷体" panose="02010609060101010101" pitchFamily="49" charset="-122"/>
                <a:ea typeface="楷体" panose="02010609060101010101" pitchFamily="49" charset="-122"/>
              </a:rPr>
              <a:t>的饭食</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母亲却能做得使一家人吃起来</a:t>
            </a:r>
            <a:r>
              <a:rPr lang="zh-CN" altLang="zh-CN" sz="2800" b="1" u="sng" dirty="0">
                <a:uFill>
                  <a:solidFill>
                    <a:srgbClr val="FF0000"/>
                  </a:solidFill>
                </a:uFill>
                <a:latin typeface="楷体" panose="02010609060101010101" pitchFamily="49" charset="-122"/>
                <a:ea typeface="楷体" panose="02010609060101010101" pitchFamily="49" charset="-122"/>
              </a:rPr>
              <a:t>有滋味</a:t>
            </a:r>
            <a:r>
              <a:rPr lang="zh-CN" altLang="zh-CN"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grpSp>
        <p:nvGrpSpPr>
          <p:cNvPr id="31746" name="组合 7">
            <a:extLst>
              <a:ext uri="{FF2B5EF4-FFF2-40B4-BE49-F238E27FC236}">
                <a16:creationId xmlns:a16="http://schemas.microsoft.com/office/drawing/2014/main" xmlns="" id="{4455D703-FDC2-404D-BA80-988366D517DA}"/>
              </a:ext>
            </a:extLst>
          </p:cNvPr>
          <p:cNvGrpSpPr>
            <a:grpSpLocks/>
          </p:cNvGrpSpPr>
          <p:nvPr/>
        </p:nvGrpSpPr>
        <p:grpSpPr bwMode="auto">
          <a:xfrm>
            <a:off x="28575" y="-3175"/>
            <a:ext cx="2006600" cy="522288"/>
            <a:chOff x="70" y="-63"/>
            <a:chExt cx="3160" cy="822"/>
          </a:xfrm>
        </p:grpSpPr>
        <p:sp>
          <p:nvSpPr>
            <p:cNvPr id="31747" name="文本框 6">
              <a:extLst>
                <a:ext uri="{FF2B5EF4-FFF2-40B4-BE49-F238E27FC236}">
                  <a16:creationId xmlns:a16="http://schemas.microsoft.com/office/drawing/2014/main" xmlns="" id="{80091D98-157B-416A-A64D-AA930FD7BB5B}"/>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合作探究</a:t>
              </a:r>
            </a:p>
          </p:txBody>
        </p:sp>
        <p:cxnSp>
          <p:nvCxnSpPr>
            <p:cNvPr id="10" name="直线连接符 9">
              <a:extLst>
                <a:ext uri="{FF2B5EF4-FFF2-40B4-BE49-F238E27FC236}">
                  <a16:creationId xmlns:a16="http://schemas.microsoft.com/office/drawing/2014/main" xmlns="" id="{495483F1-B5CA-4487-9180-E3B06D7EE599}"/>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a16="http://schemas.microsoft.com/office/drawing/2014/main" xmlns="" id="{A9EB58F7-5758-45E5-AC37-CFD53FD75864}"/>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8" name="圆角矩形标注 7">
            <a:extLst>
              <a:ext uri="{FF2B5EF4-FFF2-40B4-BE49-F238E27FC236}">
                <a16:creationId xmlns:a16="http://schemas.microsoft.com/office/drawing/2014/main" xmlns="" id="{E11820BA-3B63-4CF6-9DFD-67C4F5E4FB5F}"/>
              </a:ext>
            </a:extLst>
          </p:cNvPr>
          <p:cNvSpPr/>
          <p:nvPr/>
        </p:nvSpPr>
        <p:spPr>
          <a:xfrm>
            <a:off x="684213" y="2355850"/>
            <a:ext cx="5832475" cy="1511300"/>
          </a:xfrm>
          <a:prstGeom prst="wedgeRoundRectCallout">
            <a:avLst>
              <a:gd name="adj1" fmla="val 13334"/>
              <a:gd name="adj2" fmla="val -85469"/>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200" dirty="0">
                <a:solidFill>
                  <a:srgbClr val="0000FF"/>
                </a:solidFill>
                <a:latin typeface="黑体" panose="02010609060101010101" pitchFamily="49" charset="-122"/>
                <a:ea typeface="黑体" panose="02010609060101010101" pitchFamily="49" charset="-122"/>
              </a:rPr>
              <a:t>“看也不看”与“有滋味”相对比，既表现出作者对地主家奢华生活的蔑视，也突出了母亲的善持家务、聪慧能干，表达对母亲的怀念。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1">
            <a:extLst>
              <a:ext uri="{FF2B5EF4-FFF2-40B4-BE49-F238E27FC236}">
                <a16:creationId xmlns:a16="http://schemas.microsoft.com/office/drawing/2014/main" xmlns="" id="{31A115C9-542B-48AC-BE2D-2C0B5408DC3E}"/>
              </a:ext>
            </a:extLst>
          </p:cNvPr>
          <p:cNvSpPr>
            <a:spLocks noChangeArrowheads="1"/>
          </p:cNvSpPr>
          <p:nvPr/>
        </p:nvSpPr>
        <p:spPr bwMode="auto">
          <a:xfrm>
            <a:off x="1908175" y="1131888"/>
            <a:ext cx="55943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lang="zh-CN" altLang="zh-CN" sz="2800" b="1" dirty="0">
                <a:latin typeface="楷体" panose="02010609060101010101" pitchFamily="49" charset="-122"/>
                <a:ea typeface="楷体" panose="02010609060101010101" pitchFamily="49" charset="-122"/>
              </a:rPr>
              <a:t>母亲</a:t>
            </a:r>
            <a:r>
              <a:rPr lang="zh-CN" altLang="zh-CN" sz="2800" b="1" u="sng" dirty="0">
                <a:uFill>
                  <a:solidFill>
                    <a:srgbClr val="FF0000"/>
                  </a:solidFill>
                </a:uFill>
                <a:latin typeface="楷体" panose="02010609060101010101" pitchFamily="49" charset="-122"/>
                <a:ea typeface="楷体" panose="02010609060101010101" pitchFamily="49" charset="-122"/>
              </a:rPr>
              <a:t>生我前一分钟</a:t>
            </a:r>
            <a:r>
              <a:rPr lang="zh-CN" altLang="zh-CN" sz="2800" b="1" dirty="0">
                <a:latin typeface="楷体" panose="02010609060101010101" pitchFamily="49" charset="-122"/>
                <a:ea typeface="楷体" panose="02010609060101010101" pitchFamily="49" charset="-122"/>
              </a:rPr>
              <a:t>还在灶上煮饭。</a:t>
            </a:r>
            <a:endParaRPr lang="zh-CN" altLang="en-US" sz="2800" b="1" dirty="0">
              <a:latin typeface="楷体" panose="02010609060101010101" pitchFamily="49" charset="-122"/>
              <a:ea typeface="楷体" panose="02010609060101010101" pitchFamily="49" charset="-122"/>
            </a:endParaRPr>
          </a:p>
        </p:txBody>
      </p:sp>
      <p:grpSp>
        <p:nvGrpSpPr>
          <p:cNvPr id="32770" name="组合 7">
            <a:extLst>
              <a:ext uri="{FF2B5EF4-FFF2-40B4-BE49-F238E27FC236}">
                <a16:creationId xmlns:a16="http://schemas.microsoft.com/office/drawing/2014/main" xmlns="" id="{D50128AA-485C-4C95-9977-39D6EB727C39}"/>
              </a:ext>
            </a:extLst>
          </p:cNvPr>
          <p:cNvGrpSpPr>
            <a:grpSpLocks/>
          </p:cNvGrpSpPr>
          <p:nvPr/>
        </p:nvGrpSpPr>
        <p:grpSpPr bwMode="auto">
          <a:xfrm>
            <a:off x="28575" y="-3175"/>
            <a:ext cx="2006600" cy="522288"/>
            <a:chOff x="70" y="-63"/>
            <a:chExt cx="3160" cy="822"/>
          </a:xfrm>
        </p:grpSpPr>
        <p:sp>
          <p:nvSpPr>
            <p:cNvPr id="32771" name="文本框 6">
              <a:extLst>
                <a:ext uri="{FF2B5EF4-FFF2-40B4-BE49-F238E27FC236}">
                  <a16:creationId xmlns:a16="http://schemas.microsoft.com/office/drawing/2014/main" xmlns="" id="{1438A188-646A-4B16-816D-05E0AB013FCA}"/>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合作探究</a:t>
              </a:r>
            </a:p>
          </p:txBody>
        </p:sp>
        <p:cxnSp>
          <p:nvCxnSpPr>
            <p:cNvPr id="10" name="直线连接符 9">
              <a:extLst>
                <a:ext uri="{FF2B5EF4-FFF2-40B4-BE49-F238E27FC236}">
                  <a16:creationId xmlns:a16="http://schemas.microsoft.com/office/drawing/2014/main" xmlns="" id="{52C06CE5-64C0-47DC-BCF7-4159019466DA}"/>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a16="http://schemas.microsoft.com/office/drawing/2014/main" xmlns="" id="{DCBA0865-51E8-4DC7-9890-758F09CCD219}"/>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8" name="圆角矩形标注 7">
            <a:extLst>
              <a:ext uri="{FF2B5EF4-FFF2-40B4-BE49-F238E27FC236}">
                <a16:creationId xmlns:a16="http://schemas.microsoft.com/office/drawing/2014/main" xmlns="" id="{7BB61288-2C60-458A-846D-D1AB395A0BFD}"/>
              </a:ext>
            </a:extLst>
          </p:cNvPr>
          <p:cNvSpPr/>
          <p:nvPr/>
        </p:nvSpPr>
        <p:spPr>
          <a:xfrm>
            <a:off x="1692275" y="2139950"/>
            <a:ext cx="5832475" cy="1871663"/>
          </a:xfrm>
          <a:prstGeom prst="wedgeRoundRectCallout">
            <a:avLst>
              <a:gd name="adj1" fmla="val -2670"/>
              <a:gd name="adj2" fmla="val -78346"/>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200" dirty="0">
                <a:solidFill>
                  <a:srgbClr val="0000FF"/>
                </a:solidFill>
                <a:latin typeface="黑体" panose="02010609060101010101" pitchFamily="49" charset="-122"/>
                <a:ea typeface="黑体" panose="02010609060101010101" pitchFamily="49" charset="-122"/>
              </a:rPr>
              <a:t>“一分钟”写出母亲连如此短的休息时间也没有，突出母亲的辛劳之巨，而“生我前”更表现出了母亲为人母之艰辛。两个限定词不仅将母亲的辛苦表露无遗，同时还表露出作者对“子欲养而亲不待”的深刻遗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3" name="组合 7">
            <a:extLst>
              <a:ext uri="{FF2B5EF4-FFF2-40B4-BE49-F238E27FC236}">
                <a16:creationId xmlns:a16="http://schemas.microsoft.com/office/drawing/2014/main" xmlns="" id="{2646EE00-5AD0-4F56-B7F2-D626FAF6FEE9}"/>
              </a:ext>
            </a:extLst>
          </p:cNvPr>
          <p:cNvGrpSpPr>
            <a:grpSpLocks/>
          </p:cNvGrpSpPr>
          <p:nvPr/>
        </p:nvGrpSpPr>
        <p:grpSpPr bwMode="auto">
          <a:xfrm>
            <a:off x="28575" y="-3175"/>
            <a:ext cx="2006600" cy="522288"/>
            <a:chOff x="70" y="-63"/>
            <a:chExt cx="3160" cy="822"/>
          </a:xfrm>
        </p:grpSpPr>
        <p:sp>
          <p:nvSpPr>
            <p:cNvPr id="33794" name="文本框 6">
              <a:extLst>
                <a:ext uri="{FF2B5EF4-FFF2-40B4-BE49-F238E27FC236}">
                  <a16:creationId xmlns:a16="http://schemas.microsoft.com/office/drawing/2014/main" xmlns="" id="{0E00ED82-A0E5-4FA5-90B6-ADC02CE9460C}"/>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合作探究</a:t>
              </a:r>
            </a:p>
          </p:txBody>
        </p:sp>
        <p:cxnSp>
          <p:nvCxnSpPr>
            <p:cNvPr id="10" name="直线连接符 9">
              <a:extLst>
                <a:ext uri="{FF2B5EF4-FFF2-40B4-BE49-F238E27FC236}">
                  <a16:creationId xmlns:a16="http://schemas.microsoft.com/office/drawing/2014/main" xmlns="" id="{9DE924A7-9EAC-4FB4-AE68-0D948319619C}"/>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a16="http://schemas.microsoft.com/office/drawing/2014/main" xmlns="" id="{2A7B4C50-470A-44BE-951D-292B277EADF8}"/>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12" name="组合 17">
            <a:extLst>
              <a:ext uri="{FF2B5EF4-FFF2-40B4-BE49-F238E27FC236}">
                <a16:creationId xmlns:a16="http://schemas.microsoft.com/office/drawing/2014/main" xmlns="" id="{B7CECB01-A798-4D07-AB2A-D054C9EF3313}"/>
              </a:ext>
            </a:extLst>
          </p:cNvPr>
          <p:cNvGrpSpPr>
            <a:grpSpLocks/>
          </p:cNvGrpSpPr>
          <p:nvPr/>
        </p:nvGrpSpPr>
        <p:grpSpPr bwMode="auto">
          <a:xfrm>
            <a:off x="746125" y="915988"/>
            <a:ext cx="7651750" cy="2808287"/>
            <a:chOff x="1018828" y="915566"/>
            <a:chExt cx="7652097" cy="2808709"/>
          </a:xfrm>
        </p:grpSpPr>
        <p:pic>
          <p:nvPicPr>
            <p:cNvPr id="33798" name="圆角矩形 14">
              <a:extLst>
                <a:ext uri="{FF2B5EF4-FFF2-40B4-BE49-F238E27FC236}">
                  <a16:creationId xmlns:a16="http://schemas.microsoft.com/office/drawing/2014/main" xmlns="" id="{B68456AB-6336-40E1-A81D-B712D1E34F5D}"/>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4025" y="915566"/>
              <a:ext cx="6946900" cy="2375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9" name="Rectangle 2">
              <a:extLst>
                <a:ext uri="{FF2B5EF4-FFF2-40B4-BE49-F238E27FC236}">
                  <a16:creationId xmlns:a16="http://schemas.microsoft.com/office/drawing/2014/main" xmlns="" id="{B3C2BBBB-5959-4BF4-BD44-324F4F3CE58C}"/>
                </a:ext>
              </a:extLst>
            </p:cNvPr>
            <p:cNvSpPr>
              <a:spLocks noChangeArrowheads="1"/>
            </p:cNvSpPr>
            <p:nvPr/>
          </p:nvSpPr>
          <p:spPr bwMode="auto">
            <a:xfrm>
              <a:off x="2396604" y="1144123"/>
              <a:ext cx="5916959" cy="1643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20000"/>
                </a:lnSpc>
              </a:pPr>
              <a:r>
                <a:rPr lang="zh-CN" altLang="en-US" sz="2800">
                  <a:solidFill>
                    <a:srgbClr val="A96A00"/>
                  </a:solidFill>
                  <a:latin typeface="黑体" panose="02010609060101010101" pitchFamily="49" charset="-122"/>
                  <a:ea typeface="黑体" panose="02010609060101010101" pitchFamily="49" charset="-122"/>
                </a:rPr>
                <a:t>    作者在记叙事件的同时，还穿插了精当的议论。请找出文中的议论性语句，理解含义并体会作用。</a:t>
              </a:r>
            </a:p>
          </p:txBody>
        </p:sp>
        <p:pic>
          <p:nvPicPr>
            <p:cNvPr id="33800" name="图片 1">
              <a:extLst>
                <a:ext uri="{FF2B5EF4-FFF2-40B4-BE49-F238E27FC236}">
                  <a16:creationId xmlns:a16="http://schemas.microsoft.com/office/drawing/2014/main" xmlns="" id="{CF49BD02-42AA-4BCA-913D-095FDDF5CA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8828" y="2141538"/>
              <a:ext cx="1104900" cy="158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组合 7">
            <a:extLst>
              <a:ext uri="{FF2B5EF4-FFF2-40B4-BE49-F238E27FC236}">
                <a16:creationId xmlns:a16="http://schemas.microsoft.com/office/drawing/2014/main" xmlns="" id="{7A97001F-0C44-4576-A82A-45EE15162F1A}"/>
              </a:ext>
            </a:extLst>
          </p:cNvPr>
          <p:cNvGrpSpPr>
            <a:grpSpLocks/>
          </p:cNvGrpSpPr>
          <p:nvPr/>
        </p:nvGrpSpPr>
        <p:grpSpPr bwMode="auto">
          <a:xfrm>
            <a:off x="28575" y="-3175"/>
            <a:ext cx="2006600" cy="522288"/>
            <a:chOff x="70" y="-63"/>
            <a:chExt cx="3160" cy="822"/>
          </a:xfrm>
        </p:grpSpPr>
        <p:sp>
          <p:nvSpPr>
            <p:cNvPr id="34818" name="文本框 6">
              <a:extLst>
                <a:ext uri="{FF2B5EF4-FFF2-40B4-BE49-F238E27FC236}">
                  <a16:creationId xmlns:a16="http://schemas.microsoft.com/office/drawing/2014/main" xmlns="" id="{D7D2B82D-272E-45A4-90D3-C2C4F5F95342}"/>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合作探究</a:t>
              </a:r>
            </a:p>
          </p:txBody>
        </p:sp>
        <p:cxnSp>
          <p:nvCxnSpPr>
            <p:cNvPr id="20" name="直线连接符 9">
              <a:extLst>
                <a:ext uri="{FF2B5EF4-FFF2-40B4-BE49-F238E27FC236}">
                  <a16:creationId xmlns:a16="http://schemas.microsoft.com/office/drawing/2014/main" xmlns="" id="{8FA2AA6B-4E9F-47C5-A575-053CC68BBF7A}"/>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1" name="菱形 20">
              <a:extLst>
                <a:ext uri="{FF2B5EF4-FFF2-40B4-BE49-F238E27FC236}">
                  <a16:creationId xmlns:a16="http://schemas.microsoft.com/office/drawing/2014/main" xmlns="" id="{68029FA2-99AF-4E2F-81C0-CECD89BDF6BA}"/>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 name="矩形 1">
            <a:extLst>
              <a:ext uri="{FF2B5EF4-FFF2-40B4-BE49-F238E27FC236}">
                <a16:creationId xmlns:a16="http://schemas.microsoft.com/office/drawing/2014/main" xmlns="" id="{404C00C1-EB8D-4A64-A19C-11977E65C347}"/>
              </a:ext>
            </a:extLst>
          </p:cNvPr>
          <p:cNvSpPr>
            <a:spLocks noChangeArrowheads="1"/>
          </p:cNvSpPr>
          <p:nvPr/>
        </p:nvSpPr>
        <p:spPr bwMode="auto">
          <a:xfrm>
            <a:off x="827088" y="771525"/>
            <a:ext cx="74898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楷体" panose="02010609060101010101" pitchFamily="49" charset="-122"/>
                <a:ea typeface="楷体" panose="02010609060101010101" pitchFamily="49" charset="-122"/>
              </a:rPr>
              <a:t>    这在母亲心里是多么惨痛悲哀和无可奈何的事情啊！</a:t>
            </a:r>
            <a:endParaRPr lang="en-US" altLang="zh-CN" sz="2800" b="1" dirty="0">
              <a:latin typeface="楷体" panose="02010609060101010101" pitchFamily="49" charset="-122"/>
              <a:ea typeface="楷体" panose="02010609060101010101" pitchFamily="49" charset="-122"/>
            </a:endParaRPr>
          </a:p>
        </p:txBody>
      </p:sp>
      <p:sp>
        <p:nvSpPr>
          <p:cNvPr id="9" name="圆角矩形标注 8">
            <a:extLst>
              <a:ext uri="{FF2B5EF4-FFF2-40B4-BE49-F238E27FC236}">
                <a16:creationId xmlns:a16="http://schemas.microsoft.com/office/drawing/2014/main" xmlns="" id="{B50BDDFC-23C1-4FEF-BF48-09654C93CB82}"/>
              </a:ext>
            </a:extLst>
          </p:cNvPr>
          <p:cNvSpPr/>
          <p:nvPr/>
        </p:nvSpPr>
        <p:spPr>
          <a:xfrm>
            <a:off x="611188" y="1995488"/>
            <a:ext cx="7848600" cy="504825"/>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10000"/>
              </a:lnSpc>
              <a:defRPr/>
            </a:pPr>
            <a:r>
              <a:rPr lang="zh-CN" altLang="en-US" sz="2200" dirty="0">
                <a:solidFill>
                  <a:srgbClr val="0000FF"/>
                </a:solidFill>
                <a:latin typeface="黑体" panose="02010609060101010101" pitchFamily="49" charset="-122"/>
                <a:ea typeface="黑体" panose="02010609060101010101" pitchFamily="49" charset="-122"/>
              </a:rPr>
              <a:t>这句话饱含母亲的无限辛酸，更有作者对母亲的理解和体谅。</a:t>
            </a:r>
          </a:p>
        </p:txBody>
      </p:sp>
      <p:sp>
        <p:nvSpPr>
          <p:cNvPr id="3" name="矩形 2">
            <a:extLst>
              <a:ext uri="{FF2B5EF4-FFF2-40B4-BE49-F238E27FC236}">
                <a16:creationId xmlns:a16="http://schemas.microsoft.com/office/drawing/2014/main" xmlns="" id="{B115AAB3-192C-42C9-AF03-53470010F928}"/>
              </a:ext>
            </a:extLst>
          </p:cNvPr>
          <p:cNvSpPr>
            <a:spLocks noChangeArrowheads="1"/>
          </p:cNvSpPr>
          <p:nvPr/>
        </p:nvSpPr>
        <p:spPr bwMode="auto">
          <a:xfrm>
            <a:off x="827088" y="2768600"/>
            <a:ext cx="37957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楷体" panose="02010609060101010101" pitchFamily="49" charset="-122"/>
                <a:ea typeface="楷体" panose="02010609060101010101" pitchFamily="49" charset="-122"/>
              </a:rPr>
              <a:t>    母亲是个好劳动。</a:t>
            </a:r>
            <a:endParaRPr lang="en-US" altLang="zh-CN" sz="2800" b="1" dirty="0">
              <a:latin typeface="楷体" panose="02010609060101010101" pitchFamily="49" charset="-122"/>
              <a:ea typeface="楷体" panose="02010609060101010101" pitchFamily="49" charset="-122"/>
            </a:endParaRPr>
          </a:p>
        </p:txBody>
      </p:sp>
      <p:sp>
        <p:nvSpPr>
          <p:cNvPr id="11" name="圆角矩形标注 10">
            <a:extLst>
              <a:ext uri="{FF2B5EF4-FFF2-40B4-BE49-F238E27FC236}">
                <a16:creationId xmlns:a16="http://schemas.microsoft.com/office/drawing/2014/main" xmlns="" id="{3610077B-B427-4CE6-8421-8C1464388580}"/>
              </a:ext>
            </a:extLst>
          </p:cNvPr>
          <p:cNvSpPr/>
          <p:nvPr/>
        </p:nvSpPr>
        <p:spPr>
          <a:xfrm>
            <a:off x="585788" y="3694113"/>
            <a:ext cx="7848600" cy="749300"/>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200" dirty="0">
                <a:solidFill>
                  <a:srgbClr val="0000FF"/>
                </a:solidFill>
                <a:latin typeface="黑体" panose="02010609060101010101" pitchFamily="49" charset="-122"/>
                <a:ea typeface="黑体" panose="02010609060101010101" pitchFamily="49" charset="-122"/>
              </a:rPr>
              <a:t>    这句话总领第</a:t>
            </a:r>
            <a:r>
              <a:rPr lang="en-US" altLang="zh-CN" sz="2200" dirty="0">
                <a:solidFill>
                  <a:srgbClr val="0000FF"/>
                </a:solidFill>
                <a:latin typeface="黑体" panose="02010609060101010101" pitchFamily="49" charset="-122"/>
                <a:ea typeface="黑体" panose="02010609060101010101" pitchFamily="49" charset="-122"/>
              </a:rPr>
              <a:t>4</a:t>
            </a:r>
            <a:r>
              <a:rPr lang="zh-CN" altLang="en-US" sz="2200" dirty="0">
                <a:solidFill>
                  <a:srgbClr val="0000FF"/>
                </a:solidFill>
                <a:latin typeface="黑体" panose="02010609060101010101" pitchFamily="49" charset="-122"/>
                <a:ea typeface="黑体" panose="02010609060101010101" pitchFamily="49" charset="-122"/>
              </a:rPr>
              <a:t>自然段，强调母亲的勤劳能干，随后叙述了母亲日常要做的许多事情。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a:extLst>
              <a:ext uri="{FF2B5EF4-FFF2-40B4-BE49-F238E27FC236}">
                <a16:creationId xmlns:a16="http://schemas.microsoft.com/office/drawing/2014/main" xmlns="" id="{E6E60102-6556-45A7-948E-FC00B235D640}"/>
              </a:ext>
            </a:extLst>
          </p:cNvPr>
          <p:cNvSpPr txBox="1">
            <a:spLocks noChangeArrowheads="1"/>
          </p:cNvSpPr>
          <p:nvPr/>
        </p:nvSpPr>
        <p:spPr bwMode="auto">
          <a:xfrm>
            <a:off x="468313" y="1263650"/>
            <a:ext cx="8207375" cy="312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20000"/>
              </a:lnSpc>
            </a:pPr>
            <a:r>
              <a:rPr lang="en-US" altLang="zh-CN" sz="2800" b="1" dirty="0">
                <a:latin typeface="楷体" panose="02010609060101010101" pitchFamily="49" charset="-122"/>
                <a:ea typeface="楷体" panose="02010609060101010101" pitchFamily="49" charset="-122"/>
              </a:rPr>
              <a:t>1.</a:t>
            </a:r>
            <a:r>
              <a:rPr lang="zh-CN" altLang="zh-CN" sz="2800" b="1" dirty="0">
                <a:latin typeface="楷体" panose="02010609060101010101" pitchFamily="49" charset="-122"/>
                <a:ea typeface="楷体" panose="02010609060101010101" pitchFamily="49" charset="-122"/>
              </a:rPr>
              <a:t>识记、积累生字新词</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了解回忆录的文体特点。</a:t>
            </a:r>
          </a:p>
          <a:p>
            <a:pPr eaLnBrk="0" hangingPunct="0">
              <a:lnSpc>
                <a:spcPct val="120000"/>
              </a:lnSpc>
            </a:pPr>
            <a:r>
              <a:rPr lang="en-US" altLang="zh-CN" sz="2800" b="1" dirty="0">
                <a:latin typeface="楷体" panose="02010609060101010101" pitchFamily="49" charset="-122"/>
                <a:ea typeface="楷体" panose="02010609060101010101" pitchFamily="49" charset="-122"/>
              </a:rPr>
              <a:t>2.</a:t>
            </a:r>
            <a:r>
              <a:rPr lang="zh-CN" altLang="zh-CN" sz="2800" b="1" dirty="0">
                <a:latin typeface="楷体" panose="02010609060101010101" pitchFamily="49" charset="-122"/>
                <a:ea typeface="楷体" panose="02010609060101010101" pitchFamily="49" charset="-122"/>
              </a:rPr>
              <a:t>理解本文的写作顺序、记叙线索和感情基调。</a:t>
            </a:r>
            <a:endParaRPr lang="en-US" altLang="zh-CN" sz="2800" b="1" dirty="0">
              <a:latin typeface="楷体" panose="02010609060101010101" pitchFamily="49" charset="-122"/>
              <a:ea typeface="楷体" panose="02010609060101010101" pitchFamily="49" charset="-122"/>
            </a:endParaRPr>
          </a:p>
          <a:p>
            <a:pPr eaLnBrk="0" hangingPunct="0">
              <a:lnSpc>
                <a:spcPct val="120000"/>
              </a:lnSpc>
            </a:pP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重点</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a:p>
            <a:pPr eaLnBrk="0" hangingPunct="0">
              <a:lnSpc>
                <a:spcPct val="120000"/>
              </a:lnSpc>
            </a:pPr>
            <a:r>
              <a:rPr lang="en-US" altLang="zh-CN" sz="2800" b="1" dirty="0">
                <a:latin typeface="楷体" panose="02010609060101010101" pitchFamily="49" charset="-122"/>
                <a:ea typeface="楷体" panose="02010609060101010101" pitchFamily="49" charset="-122"/>
              </a:rPr>
              <a:t>3.</a:t>
            </a:r>
            <a:r>
              <a:rPr lang="zh-CN" altLang="zh-CN" sz="2800" b="1" dirty="0">
                <a:latin typeface="楷体" panose="02010609060101010101" pitchFamily="49" charset="-122"/>
                <a:ea typeface="楷体" panose="02010609060101010101" pitchFamily="49" charset="-122"/>
              </a:rPr>
              <a:t>体会本文平实、质朴而饱含深情的语言。</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难点</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a:p>
            <a:pPr eaLnBrk="0" hangingPunct="0">
              <a:lnSpc>
                <a:spcPct val="120000"/>
              </a:lnSpc>
            </a:pPr>
            <a:r>
              <a:rPr lang="en-US" altLang="zh-CN" sz="2800" b="1" dirty="0">
                <a:latin typeface="楷体" panose="02010609060101010101" pitchFamily="49" charset="-122"/>
                <a:ea typeface="楷体" panose="02010609060101010101" pitchFamily="49" charset="-122"/>
              </a:rPr>
              <a:t>4.</a:t>
            </a:r>
            <a:r>
              <a:rPr lang="zh-CN" altLang="zh-CN" sz="2800" b="1" dirty="0">
                <a:latin typeface="楷体" panose="02010609060101010101" pitchFamily="49" charset="-122"/>
                <a:ea typeface="楷体" panose="02010609060101010101" pitchFamily="49" charset="-122"/>
              </a:rPr>
              <a:t>感悟老一辈革命家由爱母亲升华到爱人民的思想境界。</a:t>
            </a:r>
            <a:r>
              <a:rPr lang="zh-CN" altLang="en-US" sz="2800" b="1" dirty="0">
                <a:solidFill>
                  <a:srgbClr val="FF0000"/>
                </a:solidFill>
                <a:latin typeface="楷体" panose="02010609060101010101" pitchFamily="49" charset="-122"/>
                <a:ea typeface="楷体" panose="02010609060101010101" pitchFamily="49" charset="-122"/>
              </a:rPr>
              <a:t>（素养）</a:t>
            </a:r>
            <a:endParaRPr lang="zh-CN" altLang="zh-CN" sz="2800" b="1" dirty="0">
              <a:solidFill>
                <a:srgbClr val="FF0000"/>
              </a:solidFill>
              <a:latin typeface="楷体" panose="02010609060101010101" pitchFamily="49" charset="-122"/>
              <a:ea typeface="楷体" panose="02010609060101010101" pitchFamily="49" charset="-122"/>
            </a:endParaRPr>
          </a:p>
        </p:txBody>
      </p:sp>
      <p:grpSp>
        <p:nvGrpSpPr>
          <p:cNvPr id="6146" name="组合 5">
            <a:extLst>
              <a:ext uri="{FF2B5EF4-FFF2-40B4-BE49-F238E27FC236}">
                <a16:creationId xmlns:a16="http://schemas.microsoft.com/office/drawing/2014/main" xmlns="" id="{6CEFD2BE-66C5-4ECF-A274-8C61AB5DEFF2}"/>
              </a:ext>
            </a:extLst>
          </p:cNvPr>
          <p:cNvGrpSpPr>
            <a:grpSpLocks/>
          </p:cNvGrpSpPr>
          <p:nvPr/>
        </p:nvGrpSpPr>
        <p:grpSpPr bwMode="auto">
          <a:xfrm>
            <a:off x="179388" y="123825"/>
            <a:ext cx="1630362" cy="400050"/>
            <a:chOff x="160049" y="525491"/>
            <a:chExt cx="1629583" cy="400170"/>
          </a:xfrm>
        </p:grpSpPr>
        <p:pic>
          <p:nvPicPr>
            <p:cNvPr id="6147" name="图片 9">
              <a:extLst>
                <a:ext uri="{FF2B5EF4-FFF2-40B4-BE49-F238E27FC236}">
                  <a16:creationId xmlns:a16="http://schemas.microsoft.com/office/drawing/2014/main" xmlns="" id="{E6969FE1-D806-4DD9-B768-0F97233228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49" y="536607"/>
              <a:ext cx="1629583" cy="3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文本框 11">
              <a:extLst>
                <a:ext uri="{FF2B5EF4-FFF2-40B4-BE49-F238E27FC236}">
                  <a16:creationId xmlns:a16="http://schemas.microsoft.com/office/drawing/2014/main" xmlns="" id="{DD23F0B8-910F-403D-956A-B785CAA3E0D2}"/>
                </a:ext>
              </a:extLst>
            </p:cNvPr>
            <p:cNvSpPr txBox="1">
              <a:spLocks noChangeArrowheads="1"/>
            </p:cNvSpPr>
            <p:nvPr/>
          </p:nvSpPr>
          <p:spPr bwMode="auto">
            <a:xfrm>
              <a:off x="172162" y="525491"/>
              <a:ext cx="1231486" cy="40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a:solidFill>
                    <a:schemeClr val="bg1"/>
                  </a:solidFill>
                  <a:latin typeface="黑体" panose="02010609060101010101" pitchFamily="49" charset="-122"/>
                  <a:ea typeface="黑体" panose="02010609060101010101" pitchFamily="49" charset="-122"/>
                </a:rPr>
                <a:t>第一课时</a:t>
              </a:r>
            </a:p>
          </p:txBody>
        </p:sp>
      </p:grpSp>
      <p:grpSp>
        <p:nvGrpSpPr>
          <p:cNvPr id="6149" name="组合 11">
            <a:extLst>
              <a:ext uri="{FF2B5EF4-FFF2-40B4-BE49-F238E27FC236}">
                <a16:creationId xmlns:a16="http://schemas.microsoft.com/office/drawing/2014/main" xmlns="" id="{0434A5DA-A486-45CD-9ABE-D3093577472B}"/>
              </a:ext>
            </a:extLst>
          </p:cNvPr>
          <p:cNvGrpSpPr>
            <a:grpSpLocks/>
          </p:cNvGrpSpPr>
          <p:nvPr/>
        </p:nvGrpSpPr>
        <p:grpSpPr bwMode="auto">
          <a:xfrm>
            <a:off x="-4763" y="555625"/>
            <a:ext cx="2006601" cy="523875"/>
            <a:chOff x="70" y="-63"/>
            <a:chExt cx="3161" cy="824"/>
          </a:xfrm>
        </p:grpSpPr>
        <p:sp>
          <p:nvSpPr>
            <p:cNvPr id="6150" name="文本框 6">
              <a:extLst>
                <a:ext uri="{FF2B5EF4-FFF2-40B4-BE49-F238E27FC236}">
                  <a16:creationId xmlns:a16="http://schemas.microsoft.com/office/drawing/2014/main" xmlns="" id="{8B6804D2-918B-4E10-BC51-8D2FE94B29D8}"/>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学习目标</a:t>
              </a:r>
            </a:p>
          </p:txBody>
        </p:sp>
        <p:cxnSp>
          <p:nvCxnSpPr>
            <p:cNvPr id="15" name="直线连接符 9">
              <a:extLst>
                <a:ext uri="{FF2B5EF4-FFF2-40B4-BE49-F238E27FC236}">
                  <a16:creationId xmlns:a16="http://schemas.microsoft.com/office/drawing/2014/main" xmlns="" id="{3614CA99-EFB2-441E-88DC-C173A26655A3}"/>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a:extLst>
                <a:ext uri="{FF2B5EF4-FFF2-40B4-BE49-F238E27FC236}">
                  <a16:creationId xmlns:a16="http://schemas.microsoft.com/office/drawing/2014/main" xmlns="" id="{722618D1-96C4-4FB6-8B08-7A5FA758B406}"/>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1" name="组合 7">
            <a:extLst>
              <a:ext uri="{FF2B5EF4-FFF2-40B4-BE49-F238E27FC236}">
                <a16:creationId xmlns:a16="http://schemas.microsoft.com/office/drawing/2014/main" xmlns="" id="{F54424AB-8E4C-4BA5-A9D0-9785EC5569E3}"/>
              </a:ext>
            </a:extLst>
          </p:cNvPr>
          <p:cNvGrpSpPr>
            <a:grpSpLocks/>
          </p:cNvGrpSpPr>
          <p:nvPr/>
        </p:nvGrpSpPr>
        <p:grpSpPr bwMode="auto">
          <a:xfrm>
            <a:off x="28575" y="-3175"/>
            <a:ext cx="2006600" cy="522288"/>
            <a:chOff x="70" y="-63"/>
            <a:chExt cx="3160" cy="822"/>
          </a:xfrm>
        </p:grpSpPr>
        <p:sp>
          <p:nvSpPr>
            <p:cNvPr id="35842" name="文本框 6">
              <a:extLst>
                <a:ext uri="{FF2B5EF4-FFF2-40B4-BE49-F238E27FC236}">
                  <a16:creationId xmlns:a16="http://schemas.microsoft.com/office/drawing/2014/main" xmlns="" id="{2992E70A-617E-40DE-B83A-66F35E894F80}"/>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合作探究</a:t>
              </a:r>
            </a:p>
          </p:txBody>
        </p:sp>
        <p:cxnSp>
          <p:nvCxnSpPr>
            <p:cNvPr id="20" name="直线连接符 9">
              <a:extLst>
                <a:ext uri="{FF2B5EF4-FFF2-40B4-BE49-F238E27FC236}">
                  <a16:creationId xmlns:a16="http://schemas.microsoft.com/office/drawing/2014/main" xmlns="" id="{E73AC8B7-AB72-4B0D-B048-D782350FE897}"/>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1" name="菱形 20">
              <a:extLst>
                <a:ext uri="{FF2B5EF4-FFF2-40B4-BE49-F238E27FC236}">
                  <a16:creationId xmlns:a16="http://schemas.microsoft.com/office/drawing/2014/main" xmlns="" id="{E7650115-4D1C-4475-ABB2-BE885834CEA6}"/>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 name="矩形 1">
            <a:extLst>
              <a:ext uri="{FF2B5EF4-FFF2-40B4-BE49-F238E27FC236}">
                <a16:creationId xmlns:a16="http://schemas.microsoft.com/office/drawing/2014/main" xmlns="" id="{229AA8A0-C218-4B39-B25C-5B815483623F}"/>
              </a:ext>
            </a:extLst>
          </p:cNvPr>
          <p:cNvSpPr>
            <a:spLocks noChangeArrowheads="1"/>
          </p:cNvSpPr>
          <p:nvPr/>
        </p:nvSpPr>
        <p:spPr bwMode="auto">
          <a:xfrm>
            <a:off x="827088" y="771525"/>
            <a:ext cx="74898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楷体" panose="02010609060101010101" pitchFamily="49" charset="-122"/>
                <a:ea typeface="楷体" panose="02010609060101010101" pitchFamily="49" charset="-122"/>
              </a:rPr>
              <a:t>    母亲在家庭里极能任劳任怨。她性格和蔼，没有打骂过我们，也没有同任何人吵过架。</a:t>
            </a:r>
            <a:endParaRPr lang="en-US" altLang="zh-CN" sz="2800" b="1" dirty="0">
              <a:latin typeface="楷体" panose="02010609060101010101" pitchFamily="49" charset="-122"/>
              <a:ea typeface="楷体" panose="02010609060101010101" pitchFamily="49" charset="-122"/>
            </a:endParaRPr>
          </a:p>
        </p:txBody>
      </p:sp>
      <p:sp>
        <p:nvSpPr>
          <p:cNvPr id="9" name="圆角矩形标注 8">
            <a:extLst>
              <a:ext uri="{FF2B5EF4-FFF2-40B4-BE49-F238E27FC236}">
                <a16:creationId xmlns:a16="http://schemas.microsoft.com/office/drawing/2014/main" xmlns="" id="{10DB3457-4038-4B75-9557-5306F2B7FCF9}"/>
              </a:ext>
            </a:extLst>
          </p:cNvPr>
          <p:cNvSpPr/>
          <p:nvPr/>
        </p:nvSpPr>
        <p:spPr>
          <a:xfrm>
            <a:off x="611188" y="1995488"/>
            <a:ext cx="7848600" cy="504825"/>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200" dirty="0">
                <a:solidFill>
                  <a:srgbClr val="0000FF"/>
                </a:solidFill>
                <a:latin typeface="黑体" panose="02010609060101010101" pitchFamily="49" charset="-122"/>
                <a:ea typeface="黑体" panose="02010609060101010101" pitchFamily="49" charset="-122"/>
              </a:rPr>
              <a:t>    这是对母亲任劳任怨、宽厚仁慈的评价。</a:t>
            </a:r>
          </a:p>
        </p:txBody>
      </p:sp>
      <p:sp>
        <p:nvSpPr>
          <p:cNvPr id="3" name="矩形 2">
            <a:extLst>
              <a:ext uri="{FF2B5EF4-FFF2-40B4-BE49-F238E27FC236}">
                <a16:creationId xmlns:a16="http://schemas.microsoft.com/office/drawing/2014/main" xmlns="" id="{73BDFCA2-DC6B-473F-8DEE-BABEFC435C03}"/>
              </a:ext>
            </a:extLst>
          </p:cNvPr>
          <p:cNvSpPr>
            <a:spLocks noChangeArrowheads="1"/>
          </p:cNvSpPr>
          <p:nvPr/>
        </p:nvSpPr>
        <p:spPr bwMode="auto">
          <a:xfrm>
            <a:off x="827088" y="2768600"/>
            <a:ext cx="74025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楷体" panose="02010609060101010101" pitchFamily="49" charset="-122"/>
                <a:ea typeface="楷体" panose="02010609060101010101" pitchFamily="49" charset="-122"/>
              </a:rPr>
              <a:t>    母亲最大的特点是一生不曾脱离过劳动。</a:t>
            </a:r>
          </a:p>
        </p:txBody>
      </p:sp>
      <p:sp>
        <p:nvSpPr>
          <p:cNvPr id="11" name="圆角矩形标注 10">
            <a:extLst>
              <a:ext uri="{FF2B5EF4-FFF2-40B4-BE49-F238E27FC236}">
                <a16:creationId xmlns:a16="http://schemas.microsoft.com/office/drawing/2014/main" xmlns="" id="{03CDBDC2-F265-44CF-8D89-CC3CDD2E90D4}"/>
              </a:ext>
            </a:extLst>
          </p:cNvPr>
          <p:cNvSpPr/>
          <p:nvPr/>
        </p:nvSpPr>
        <p:spPr>
          <a:xfrm>
            <a:off x="585788" y="3694113"/>
            <a:ext cx="7848600" cy="749300"/>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200" dirty="0">
                <a:solidFill>
                  <a:srgbClr val="0000FF"/>
                </a:solidFill>
                <a:latin typeface="黑体" panose="02010609060101010101" pitchFamily="49" charset="-122"/>
                <a:ea typeface="黑体" panose="02010609060101010101" pitchFamily="49" charset="-122"/>
              </a:rPr>
              <a:t>    这一句总括性的评价，呼应开头，也表明至此结束了对往事的回忆。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5" name="组合 7">
            <a:extLst>
              <a:ext uri="{FF2B5EF4-FFF2-40B4-BE49-F238E27FC236}">
                <a16:creationId xmlns:a16="http://schemas.microsoft.com/office/drawing/2014/main" xmlns="" id="{08FBB57C-7F80-4F4D-A5D4-CF280F3FF751}"/>
              </a:ext>
            </a:extLst>
          </p:cNvPr>
          <p:cNvGrpSpPr>
            <a:grpSpLocks/>
          </p:cNvGrpSpPr>
          <p:nvPr/>
        </p:nvGrpSpPr>
        <p:grpSpPr bwMode="auto">
          <a:xfrm>
            <a:off x="28575" y="-3175"/>
            <a:ext cx="2006600" cy="522288"/>
            <a:chOff x="70" y="-63"/>
            <a:chExt cx="3160" cy="822"/>
          </a:xfrm>
        </p:grpSpPr>
        <p:sp>
          <p:nvSpPr>
            <p:cNvPr id="36866" name="文本框 6">
              <a:extLst>
                <a:ext uri="{FF2B5EF4-FFF2-40B4-BE49-F238E27FC236}">
                  <a16:creationId xmlns:a16="http://schemas.microsoft.com/office/drawing/2014/main" xmlns="" id="{06A72BCA-4899-4B22-B761-9A2C4912768A}"/>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合作探究</a:t>
              </a:r>
            </a:p>
          </p:txBody>
        </p:sp>
        <p:cxnSp>
          <p:nvCxnSpPr>
            <p:cNvPr id="20" name="直线连接符 9">
              <a:extLst>
                <a:ext uri="{FF2B5EF4-FFF2-40B4-BE49-F238E27FC236}">
                  <a16:creationId xmlns:a16="http://schemas.microsoft.com/office/drawing/2014/main" xmlns="" id="{683C5A8F-1417-43C7-A0C0-F2DD942141E3}"/>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1" name="菱形 20">
              <a:extLst>
                <a:ext uri="{FF2B5EF4-FFF2-40B4-BE49-F238E27FC236}">
                  <a16:creationId xmlns:a16="http://schemas.microsoft.com/office/drawing/2014/main" xmlns="" id="{573C44DA-5EA9-4F2E-A241-BCE2929BE3C5}"/>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 name="矩形 1">
            <a:extLst>
              <a:ext uri="{FF2B5EF4-FFF2-40B4-BE49-F238E27FC236}">
                <a16:creationId xmlns:a16="http://schemas.microsoft.com/office/drawing/2014/main" xmlns="" id="{47C5D9FD-4EE9-40A3-90E1-873733416FFA}"/>
              </a:ext>
            </a:extLst>
          </p:cNvPr>
          <p:cNvSpPr>
            <a:spLocks noChangeArrowheads="1"/>
          </p:cNvSpPr>
          <p:nvPr/>
        </p:nvSpPr>
        <p:spPr bwMode="auto">
          <a:xfrm>
            <a:off x="827088" y="969963"/>
            <a:ext cx="74898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楷体" panose="02010609060101010101" pitchFamily="49" charset="-122"/>
                <a:ea typeface="楷体" panose="02010609060101010101" pitchFamily="49" charset="-122"/>
              </a:rPr>
              <a:t>    在这条路上，我一天比一天更加认识：只有这种知识，这种意志，才是世界上最可宝贵的财产。</a:t>
            </a:r>
          </a:p>
        </p:txBody>
      </p:sp>
      <p:sp>
        <p:nvSpPr>
          <p:cNvPr id="9" name="圆角矩形标注 8">
            <a:extLst>
              <a:ext uri="{FF2B5EF4-FFF2-40B4-BE49-F238E27FC236}">
                <a16:creationId xmlns:a16="http://schemas.microsoft.com/office/drawing/2014/main" xmlns="" id="{548989BA-4A5A-460F-8866-2DA54F93A32B}"/>
              </a:ext>
            </a:extLst>
          </p:cNvPr>
          <p:cNvSpPr/>
          <p:nvPr/>
        </p:nvSpPr>
        <p:spPr>
          <a:xfrm>
            <a:off x="611188" y="2859088"/>
            <a:ext cx="7848600" cy="1152525"/>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200" dirty="0">
                <a:solidFill>
                  <a:srgbClr val="0000FF"/>
                </a:solidFill>
                <a:latin typeface="黑体" panose="02010609060101010101" pitchFamily="49" charset="-122"/>
                <a:ea typeface="黑体" panose="02010609060101010101" pitchFamily="49" charset="-122"/>
              </a:rPr>
              <a:t>    这一句议论，呼应前文的记叙</a:t>
            </a:r>
            <a:r>
              <a:rPr lang="en-US" altLang="zh-CN" sz="2200" dirty="0">
                <a:solidFill>
                  <a:srgbClr val="0000FF"/>
                </a:solidFill>
                <a:latin typeface="黑体" panose="02010609060101010101" pitchFamily="49" charset="-122"/>
                <a:ea typeface="黑体" panose="02010609060101010101" pitchFamily="49" charset="-122"/>
              </a:rPr>
              <a:t>——</a:t>
            </a:r>
            <a:r>
              <a:rPr lang="zh-CN" altLang="en-US" sz="2200" dirty="0">
                <a:solidFill>
                  <a:srgbClr val="0000FF"/>
                </a:solidFill>
                <a:latin typeface="黑体" panose="02010609060101010101" pitchFamily="49" charset="-122"/>
                <a:ea typeface="黑体" panose="02010609060101010101" pitchFamily="49" charset="-122"/>
              </a:rPr>
              <a:t>母亲教“我”生产的知识，同情革命、支持革命，让“我”养成革命的意志。这些都是“我”感谢母亲的重要原因。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89" name="组合 7">
            <a:extLst>
              <a:ext uri="{FF2B5EF4-FFF2-40B4-BE49-F238E27FC236}">
                <a16:creationId xmlns:a16="http://schemas.microsoft.com/office/drawing/2014/main" xmlns="" id="{C2E56BF1-B52D-4B50-A4F8-02840D9043EE}"/>
              </a:ext>
            </a:extLst>
          </p:cNvPr>
          <p:cNvGrpSpPr>
            <a:grpSpLocks/>
          </p:cNvGrpSpPr>
          <p:nvPr/>
        </p:nvGrpSpPr>
        <p:grpSpPr bwMode="auto">
          <a:xfrm>
            <a:off x="28575" y="-3175"/>
            <a:ext cx="2006600" cy="522288"/>
            <a:chOff x="70" y="-63"/>
            <a:chExt cx="3160" cy="822"/>
          </a:xfrm>
        </p:grpSpPr>
        <p:sp>
          <p:nvSpPr>
            <p:cNvPr id="37890" name="文本框 6">
              <a:extLst>
                <a:ext uri="{FF2B5EF4-FFF2-40B4-BE49-F238E27FC236}">
                  <a16:creationId xmlns:a16="http://schemas.microsoft.com/office/drawing/2014/main" xmlns="" id="{56621847-109E-4BD2-823C-56C299DFEE46}"/>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合作探究</a:t>
              </a:r>
            </a:p>
          </p:txBody>
        </p:sp>
        <p:cxnSp>
          <p:nvCxnSpPr>
            <p:cNvPr id="20" name="直线连接符 9">
              <a:extLst>
                <a:ext uri="{FF2B5EF4-FFF2-40B4-BE49-F238E27FC236}">
                  <a16:creationId xmlns:a16="http://schemas.microsoft.com/office/drawing/2014/main" xmlns="" id="{A39F50B3-80BD-4E8E-B833-DB91457EE2A6}"/>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1" name="菱形 20">
              <a:extLst>
                <a:ext uri="{FF2B5EF4-FFF2-40B4-BE49-F238E27FC236}">
                  <a16:creationId xmlns:a16="http://schemas.microsoft.com/office/drawing/2014/main" xmlns="" id="{B6024CAB-B0E9-4F92-B999-94F04660F2DC}"/>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3" name="矩形 2">
            <a:extLst>
              <a:ext uri="{FF2B5EF4-FFF2-40B4-BE49-F238E27FC236}">
                <a16:creationId xmlns:a16="http://schemas.microsoft.com/office/drawing/2014/main" xmlns="" id="{3DE938CA-E512-4E35-9E60-0DF07D06DF98}"/>
              </a:ext>
            </a:extLst>
          </p:cNvPr>
          <p:cNvSpPr>
            <a:spLocks noChangeArrowheads="1"/>
          </p:cNvSpPr>
          <p:nvPr/>
        </p:nvSpPr>
        <p:spPr bwMode="auto">
          <a:xfrm>
            <a:off x="539750" y="627063"/>
            <a:ext cx="8316913"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latin typeface="楷体" panose="02010609060101010101" pitchFamily="49" charset="-122"/>
                <a:ea typeface="楷体" panose="02010609060101010101" pitchFamily="49" charset="-122"/>
              </a:rPr>
              <a:t>    母亲是一个平凡的人，她只是中国千百万劳动人民中的一员，但是，正是这千百万人创造了和创造着中国的历史。</a:t>
            </a:r>
          </a:p>
        </p:txBody>
      </p:sp>
      <p:sp>
        <p:nvSpPr>
          <p:cNvPr id="11" name="圆角矩形标注 10">
            <a:extLst>
              <a:ext uri="{FF2B5EF4-FFF2-40B4-BE49-F238E27FC236}">
                <a16:creationId xmlns:a16="http://schemas.microsoft.com/office/drawing/2014/main" xmlns="" id="{A1F16D27-A913-439B-9B7F-D97AC27DCD37}"/>
              </a:ext>
            </a:extLst>
          </p:cNvPr>
          <p:cNvSpPr/>
          <p:nvPr/>
        </p:nvSpPr>
        <p:spPr>
          <a:xfrm>
            <a:off x="585788" y="2254250"/>
            <a:ext cx="7848600" cy="2262188"/>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200" dirty="0">
                <a:solidFill>
                  <a:srgbClr val="0000FF"/>
                </a:solidFill>
                <a:latin typeface="黑体" panose="02010609060101010101" pitchFamily="49" charset="-122"/>
                <a:ea typeface="黑体" panose="02010609060101010101" pitchFamily="49" charset="-122"/>
              </a:rPr>
              <a:t>    母亲勤苦一生，任劳任怨，反抗地主豪绅的欺压，坚强不屈，母亲就是一位普普通通的农妇，她是“平凡的”，但正是像母亲这样的千百万劳动人民，融汇成革命的洪流，推动着历史的发展，为我们的民族做出了不可磨灭的贡献，中国的现在、未来都将是劳动人民的。这句议论，将对母亲的深情与对民族、对广大劳动人民的深情融汇在一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矩形 1">
            <a:extLst>
              <a:ext uri="{FF2B5EF4-FFF2-40B4-BE49-F238E27FC236}">
                <a16:creationId xmlns:a16="http://schemas.microsoft.com/office/drawing/2014/main" xmlns="" id="{A36AFCA5-D93F-46DF-81DA-F1A2531CA926}"/>
              </a:ext>
            </a:extLst>
          </p:cNvPr>
          <p:cNvSpPr>
            <a:spLocks noChangeArrowheads="1"/>
          </p:cNvSpPr>
          <p:nvPr/>
        </p:nvSpPr>
        <p:spPr bwMode="auto">
          <a:xfrm>
            <a:off x="360363" y="733425"/>
            <a:ext cx="85328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2400" b="1">
                <a:latin typeface="宋体" panose="02010600030101010101" pitchFamily="2" charset="-122"/>
              </a:rPr>
              <a:t>作者是怎样把对母亲的热爱和对劳动人民的热爱、对革命事业的忠诚结合起来的</a:t>
            </a:r>
            <a:r>
              <a:rPr lang="zh-CN" altLang="en-US" sz="2400" b="1">
                <a:latin typeface="宋体" panose="02010600030101010101" pitchFamily="2" charset="-122"/>
              </a:rPr>
              <a:t>？</a:t>
            </a:r>
            <a:r>
              <a:rPr lang="zh-CN" altLang="zh-CN" sz="2400" b="1">
                <a:latin typeface="宋体" panose="02010600030101010101" pitchFamily="2" charset="-122"/>
              </a:rPr>
              <a:t>请结合第</a:t>
            </a:r>
            <a:r>
              <a:rPr lang="en-US" altLang="zh-CN" sz="2400" b="1">
                <a:latin typeface="宋体" panose="02010600030101010101" pitchFamily="2" charset="-122"/>
              </a:rPr>
              <a:t>16</a:t>
            </a:r>
            <a:r>
              <a:rPr lang="zh-CN" altLang="en-US" sz="2400" b="1">
                <a:latin typeface="宋体" panose="02010600030101010101" pitchFamily="2" charset="-122"/>
              </a:rPr>
              <a:t>自然</a:t>
            </a:r>
            <a:r>
              <a:rPr lang="zh-CN" altLang="zh-CN" sz="2400" b="1">
                <a:latin typeface="宋体" panose="02010600030101010101" pitchFamily="2" charset="-122"/>
              </a:rPr>
              <a:t>段</a:t>
            </a:r>
            <a:r>
              <a:rPr lang="zh-CN" altLang="en-US" sz="2400" b="1">
                <a:latin typeface="宋体" panose="02010600030101010101" pitchFamily="2" charset="-122"/>
              </a:rPr>
              <a:t>，</a:t>
            </a:r>
            <a:r>
              <a:rPr lang="zh-CN" altLang="zh-CN" sz="2400" b="1">
                <a:latin typeface="宋体" panose="02010600030101010101" pitchFamily="2" charset="-122"/>
              </a:rPr>
              <a:t>谈谈你</a:t>
            </a:r>
            <a:r>
              <a:rPr lang="zh-CN" altLang="en-US" sz="2400" b="1">
                <a:latin typeface="宋体" panose="02010600030101010101" pitchFamily="2" charset="-122"/>
              </a:rPr>
              <a:t>对此</a:t>
            </a:r>
            <a:r>
              <a:rPr lang="zh-CN" altLang="zh-CN" sz="2400" b="1">
                <a:latin typeface="宋体" panose="02010600030101010101" pitchFamily="2" charset="-122"/>
              </a:rPr>
              <a:t>的理解。</a:t>
            </a:r>
            <a:endParaRPr lang="zh-CN" altLang="en-US" sz="2400" b="1">
              <a:latin typeface="宋体" panose="02010600030101010101" pitchFamily="2" charset="-122"/>
            </a:endParaRPr>
          </a:p>
        </p:txBody>
      </p:sp>
      <p:sp>
        <p:nvSpPr>
          <p:cNvPr id="76804" name="Rectangle 4">
            <a:extLst>
              <a:ext uri="{FF2B5EF4-FFF2-40B4-BE49-F238E27FC236}">
                <a16:creationId xmlns:a16="http://schemas.microsoft.com/office/drawing/2014/main" xmlns="" id="{D6355261-DAAD-43DB-AB39-0BF1A872EC32}"/>
              </a:ext>
            </a:extLst>
          </p:cNvPr>
          <p:cNvSpPr>
            <a:spLocks noChangeArrowheads="1"/>
          </p:cNvSpPr>
          <p:nvPr/>
        </p:nvSpPr>
        <p:spPr bwMode="auto">
          <a:xfrm>
            <a:off x="323850" y="1684338"/>
            <a:ext cx="8569325"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朱德是领袖</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是革命家</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他心里不仅装着人民</a:t>
            </a:r>
            <a:r>
              <a:rPr lang="zh-CN" altLang="en-US"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还装着党和国家。作者深知母亲逝世的哀痛是</a:t>
            </a:r>
            <a:r>
              <a:rPr lang="zh-CN" altLang="en-US" sz="2400" b="1" dirty="0">
                <a:latin typeface="楷体" panose="02010609060101010101" pitchFamily="49" charset="-122"/>
                <a:ea typeface="楷体" panose="02010609060101010101" pitchFamily="49" charset="-122"/>
              </a:rPr>
              <a:t>“无法补救的”，于是从母亲的平凡，想到劳动人民的平凡，想到“她只是中国千百万劳动人民中的一员”</a:t>
            </a:r>
            <a:r>
              <a:rPr lang="zh-CN" altLang="en-US" sz="2400" b="1" dirty="0" smtClean="0">
                <a:latin typeface="楷体" panose="02010609060101010101" pitchFamily="49" charset="-122"/>
                <a:ea typeface="楷体" panose="02010609060101010101" pitchFamily="49" charset="-122"/>
              </a:rPr>
              <a:t>；由此进一步</a:t>
            </a:r>
            <a:r>
              <a:rPr lang="zh-CN" altLang="en-US" sz="2400" b="1" dirty="0">
                <a:latin typeface="楷体" panose="02010609060101010101" pitchFamily="49" charset="-122"/>
                <a:ea typeface="楷体" panose="02010609060101010101" pitchFamily="49" charset="-122"/>
              </a:rPr>
              <a:t>想到“正是这千百万人创造了和创造着中国的历史”</a:t>
            </a:r>
            <a:r>
              <a:rPr lang="zh-CN" altLang="en-US" sz="2400" b="1" dirty="0" smtClean="0">
                <a:latin typeface="楷体" panose="02010609060101010101" pitchFamily="49" charset="-122"/>
                <a:ea typeface="楷体" panose="02010609060101010101" pitchFamily="49" charset="-122"/>
              </a:rPr>
              <a:t>；最后通过</a:t>
            </a:r>
            <a:r>
              <a:rPr lang="zh-CN" altLang="en-US" sz="2400" b="1" dirty="0">
                <a:latin typeface="楷体" panose="02010609060101010101" pitchFamily="49" charset="-122"/>
                <a:ea typeface="楷体" panose="02010609060101010101" pitchFamily="49" charset="-122"/>
              </a:rPr>
              <a:t>一个设</a:t>
            </a:r>
            <a:r>
              <a:rPr lang="zh-CN" altLang="en-US" sz="2400" b="1" dirty="0" smtClean="0">
                <a:latin typeface="楷体" panose="02010609060101010101" pitchFamily="49" charset="-122"/>
                <a:ea typeface="楷体" panose="02010609060101010101" pitchFamily="49" charset="-122"/>
              </a:rPr>
              <a:t>问句使</a:t>
            </a:r>
            <a:r>
              <a:rPr lang="zh-CN" altLang="en-US" sz="2400" b="1" dirty="0">
                <a:latin typeface="楷体" panose="02010609060101010101" pitchFamily="49" charset="-122"/>
                <a:ea typeface="楷体" panose="02010609060101010101" pitchFamily="49" charset="-122"/>
              </a:rPr>
              <a:t>报答母亲深恩的感情上升为更博大的</a:t>
            </a:r>
            <a:r>
              <a:rPr lang="zh-CN" altLang="en-US" sz="2400" b="1" dirty="0" smtClean="0">
                <a:latin typeface="楷体" panose="02010609060101010101" pitchFamily="49" charset="-122"/>
                <a:ea typeface="楷体" panose="02010609060101010101" pitchFamily="49" charset="-122"/>
              </a:rPr>
              <a:t>感情“</a:t>
            </a:r>
            <a:r>
              <a:rPr lang="zh-CN" altLang="en-US" sz="2400" b="1" dirty="0">
                <a:latin typeface="楷体" panose="02010609060101010101" pitchFamily="49" charset="-122"/>
                <a:ea typeface="楷体" panose="02010609060101010101" pitchFamily="49" charset="-122"/>
              </a:rPr>
              <a:t>尽忠于我们的民族和人民的希望</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中国共产党，使和母亲同样生活着的人能够过快乐的生活。” 大大地深化了文章的主题。</a:t>
            </a:r>
            <a:endParaRPr lang="zh-CN" altLang="en-US" sz="2400" dirty="0">
              <a:latin typeface="楷体" panose="02010609060101010101" pitchFamily="49" charset="-122"/>
              <a:ea typeface="楷体" panose="02010609060101010101" pitchFamily="49" charset="-122"/>
            </a:endParaRPr>
          </a:p>
        </p:txBody>
      </p:sp>
      <p:grpSp>
        <p:nvGrpSpPr>
          <p:cNvPr id="38915" name="组合 7">
            <a:extLst>
              <a:ext uri="{FF2B5EF4-FFF2-40B4-BE49-F238E27FC236}">
                <a16:creationId xmlns:a16="http://schemas.microsoft.com/office/drawing/2014/main" xmlns="" id="{B083011B-94E6-42C5-A371-5BCFF7076152}"/>
              </a:ext>
            </a:extLst>
          </p:cNvPr>
          <p:cNvGrpSpPr>
            <a:grpSpLocks/>
          </p:cNvGrpSpPr>
          <p:nvPr/>
        </p:nvGrpSpPr>
        <p:grpSpPr bwMode="auto">
          <a:xfrm>
            <a:off x="28575" y="-3175"/>
            <a:ext cx="2006600" cy="522288"/>
            <a:chOff x="70" y="-63"/>
            <a:chExt cx="3160" cy="822"/>
          </a:xfrm>
        </p:grpSpPr>
        <p:sp>
          <p:nvSpPr>
            <p:cNvPr id="38916" name="文本框 6">
              <a:extLst>
                <a:ext uri="{FF2B5EF4-FFF2-40B4-BE49-F238E27FC236}">
                  <a16:creationId xmlns:a16="http://schemas.microsoft.com/office/drawing/2014/main" xmlns="" id="{C7264E2E-F43E-4E5A-8BD5-791252E3A4DD}"/>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合作探究</a:t>
              </a:r>
            </a:p>
          </p:txBody>
        </p:sp>
        <p:cxnSp>
          <p:nvCxnSpPr>
            <p:cNvPr id="10" name="直线连接符 9">
              <a:extLst>
                <a:ext uri="{FF2B5EF4-FFF2-40B4-BE49-F238E27FC236}">
                  <a16:creationId xmlns:a16="http://schemas.microsoft.com/office/drawing/2014/main" xmlns="" id="{441C9C7C-EEBD-4B46-9D91-C548146F1D59}"/>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a16="http://schemas.microsoft.com/office/drawing/2014/main" xmlns="" id="{0D908439-1068-4723-ADFB-6BB73A74B4E3}"/>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8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5">
            <a:extLst>
              <a:ext uri="{FF2B5EF4-FFF2-40B4-BE49-F238E27FC236}">
                <a16:creationId xmlns:a16="http://schemas.microsoft.com/office/drawing/2014/main" xmlns="" id="{258CF9F2-D8A1-4A34-B028-EFEB80DCCE5B}"/>
              </a:ext>
            </a:extLst>
          </p:cNvPr>
          <p:cNvSpPr txBox="1">
            <a:spLocks noChangeArrowheads="1"/>
          </p:cNvSpPr>
          <p:nvPr/>
        </p:nvSpPr>
        <p:spPr bwMode="auto">
          <a:xfrm>
            <a:off x="395288" y="1276350"/>
            <a:ext cx="8424862"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50000"/>
              </a:lnSpc>
            </a:pPr>
            <a:r>
              <a:rPr lang="zh-CN" altLang="en-US" sz="2800" b="1" dirty="0">
                <a:latin typeface="楷体" panose="02010609060101010101" pitchFamily="49" charset="-122"/>
                <a:ea typeface="楷体" panose="02010609060101010101" pitchFamily="49" charset="-122"/>
              </a:rPr>
              <a:t>  本文回忆了母亲勤劳的一生，赞颂了母亲勤劳俭朴、宽厚仁慈、坚强不屈的优秀品质，叙述了母亲对自己的教育和影响，抒发了对母亲的深深怀念和无比热爱的感情，表达了以尽忠于民族和人民，尽忠于党来报答母亲的决心。</a:t>
            </a:r>
          </a:p>
        </p:txBody>
      </p:sp>
      <p:grpSp>
        <p:nvGrpSpPr>
          <p:cNvPr id="39938" name="组合 1">
            <a:extLst>
              <a:ext uri="{FF2B5EF4-FFF2-40B4-BE49-F238E27FC236}">
                <a16:creationId xmlns:a16="http://schemas.microsoft.com/office/drawing/2014/main" xmlns="" id="{120CFEBF-3BC9-4FB8-AA74-985B4241E2DA}"/>
              </a:ext>
            </a:extLst>
          </p:cNvPr>
          <p:cNvGrpSpPr>
            <a:grpSpLocks/>
          </p:cNvGrpSpPr>
          <p:nvPr/>
        </p:nvGrpSpPr>
        <p:grpSpPr bwMode="auto">
          <a:xfrm>
            <a:off x="3736975" y="598488"/>
            <a:ext cx="1743075" cy="566737"/>
            <a:chOff x="3333750" y="598488"/>
            <a:chExt cx="1743075" cy="566737"/>
          </a:xfrm>
        </p:grpSpPr>
        <p:sp>
          <p:nvSpPr>
            <p:cNvPr id="20" name="圆角矩形 19">
              <a:extLst>
                <a:ext uri="{FF2B5EF4-FFF2-40B4-BE49-F238E27FC236}">
                  <a16:creationId xmlns:a16="http://schemas.microsoft.com/office/drawing/2014/main" xmlns="" id="{969FF642-CBD5-42EF-BFC2-CDA1245659E3}"/>
                </a:ext>
              </a:extLst>
            </p:cNvPr>
            <p:cNvSpPr/>
            <p:nvPr/>
          </p:nvSpPr>
          <p:spPr>
            <a:xfrm rot="555800">
              <a:off x="4602163"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圆角矩形 20">
              <a:extLst>
                <a:ext uri="{FF2B5EF4-FFF2-40B4-BE49-F238E27FC236}">
                  <a16:creationId xmlns:a16="http://schemas.microsoft.com/office/drawing/2014/main" xmlns="" id="{508A1C03-5BFC-4E5C-BCD9-6B1D4F3FFA0D}"/>
                </a:ext>
              </a:extLst>
            </p:cNvPr>
            <p:cNvSpPr/>
            <p:nvPr/>
          </p:nvSpPr>
          <p:spPr>
            <a:xfrm rot="20470821">
              <a:off x="4197350"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2" name="圆角矩形 21">
              <a:extLst>
                <a:ext uri="{FF2B5EF4-FFF2-40B4-BE49-F238E27FC236}">
                  <a16:creationId xmlns:a16="http://schemas.microsoft.com/office/drawing/2014/main" xmlns="" id="{7FB62071-5FEC-4204-BF3F-EDD574A1D1B3}"/>
                </a:ext>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3" name="圆角矩形 22">
              <a:extLst>
                <a:ext uri="{FF2B5EF4-FFF2-40B4-BE49-F238E27FC236}">
                  <a16:creationId xmlns:a16="http://schemas.microsoft.com/office/drawing/2014/main" xmlns="" id="{172500B5-F7D2-46A7-965E-6B8F9E4863E7}"/>
                </a:ext>
              </a:extLst>
            </p:cNvPr>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39943" name="矩形 1">
              <a:extLst>
                <a:ext uri="{FF2B5EF4-FFF2-40B4-BE49-F238E27FC236}">
                  <a16:creationId xmlns:a16="http://schemas.microsoft.com/office/drawing/2014/main" xmlns="" id="{FD6D12E0-1CAF-409B-B9E9-74E18C1354FC}"/>
                </a:ext>
              </a:extLst>
            </p:cNvPr>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概括主题</a:t>
              </a:r>
            </a:p>
          </p:txBody>
        </p:sp>
      </p:grpSp>
      <p:grpSp>
        <p:nvGrpSpPr>
          <p:cNvPr id="39944" name="组合 13">
            <a:extLst>
              <a:ext uri="{FF2B5EF4-FFF2-40B4-BE49-F238E27FC236}">
                <a16:creationId xmlns:a16="http://schemas.microsoft.com/office/drawing/2014/main" xmlns="" id="{B0E0BCFF-95F2-4BBE-B067-8960C3F50D71}"/>
              </a:ext>
            </a:extLst>
          </p:cNvPr>
          <p:cNvGrpSpPr>
            <a:grpSpLocks/>
          </p:cNvGrpSpPr>
          <p:nvPr/>
        </p:nvGrpSpPr>
        <p:grpSpPr bwMode="auto">
          <a:xfrm>
            <a:off x="28575" y="-20638"/>
            <a:ext cx="2006600" cy="522288"/>
            <a:chOff x="70" y="-63"/>
            <a:chExt cx="3160" cy="822"/>
          </a:xfrm>
        </p:grpSpPr>
        <p:sp>
          <p:nvSpPr>
            <p:cNvPr id="39945" name="文本框 6">
              <a:extLst>
                <a:ext uri="{FF2B5EF4-FFF2-40B4-BE49-F238E27FC236}">
                  <a16:creationId xmlns:a16="http://schemas.microsoft.com/office/drawing/2014/main" xmlns="" id="{4DAE7FC4-ACFA-4619-B00A-8E0A40CA8682}"/>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课堂小结</a:t>
              </a:r>
            </a:p>
          </p:txBody>
        </p:sp>
        <p:cxnSp>
          <p:nvCxnSpPr>
            <p:cNvPr id="15" name="直线连接符 9">
              <a:extLst>
                <a:ext uri="{FF2B5EF4-FFF2-40B4-BE49-F238E27FC236}">
                  <a16:creationId xmlns:a16="http://schemas.microsoft.com/office/drawing/2014/main" xmlns="" id="{A9D4AB5E-13C0-4EAE-90CB-3CC9DE5D5232}"/>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a:extLst>
                <a:ext uri="{FF2B5EF4-FFF2-40B4-BE49-F238E27FC236}">
                  <a16:creationId xmlns:a16="http://schemas.microsoft.com/office/drawing/2014/main" xmlns="" id="{DFC71739-F08E-4856-8D2F-869B368056BE}"/>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1" name="组合 2">
            <a:extLst>
              <a:ext uri="{FF2B5EF4-FFF2-40B4-BE49-F238E27FC236}">
                <a16:creationId xmlns:a16="http://schemas.microsoft.com/office/drawing/2014/main" xmlns="" id="{A937A6E0-9390-48C3-9FE5-668B2F330D82}"/>
              </a:ext>
            </a:extLst>
          </p:cNvPr>
          <p:cNvGrpSpPr>
            <a:grpSpLocks/>
          </p:cNvGrpSpPr>
          <p:nvPr/>
        </p:nvGrpSpPr>
        <p:grpSpPr bwMode="auto">
          <a:xfrm>
            <a:off x="3714750" y="598488"/>
            <a:ext cx="1743075" cy="566737"/>
            <a:chOff x="3333750" y="598488"/>
            <a:chExt cx="1743075" cy="566737"/>
          </a:xfrm>
        </p:grpSpPr>
        <p:sp>
          <p:nvSpPr>
            <p:cNvPr id="20" name="圆角矩形 19">
              <a:extLst>
                <a:ext uri="{FF2B5EF4-FFF2-40B4-BE49-F238E27FC236}">
                  <a16:creationId xmlns:a16="http://schemas.microsoft.com/office/drawing/2014/main" xmlns="" id="{E3094C27-052D-40F1-AF43-931577DEA56D}"/>
                </a:ext>
              </a:extLst>
            </p:cNvPr>
            <p:cNvSpPr/>
            <p:nvPr/>
          </p:nvSpPr>
          <p:spPr>
            <a:xfrm rot="555800">
              <a:off x="4602163"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圆角矩形 20">
              <a:extLst>
                <a:ext uri="{FF2B5EF4-FFF2-40B4-BE49-F238E27FC236}">
                  <a16:creationId xmlns:a16="http://schemas.microsoft.com/office/drawing/2014/main" xmlns="" id="{E4C24063-CEC5-4DF6-A107-CC69C0D9A0C8}"/>
                </a:ext>
              </a:extLst>
            </p:cNvPr>
            <p:cNvSpPr/>
            <p:nvPr/>
          </p:nvSpPr>
          <p:spPr>
            <a:xfrm rot="20470821">
              <a:off x="4197350"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2" name="圆角矩形 21">
              <a:extLst>
                <a:ext uri="{FF2B5EF4-FFF2-40B4-BE49-F238E27FC236}">
                  <a16:creationId xmlns:a16="http://schemas.microsoft.com/office/drawing/2014/main" xmlns="" id="{A4709206-F4A5-4B54-A44B-F591320C422F}"/>
                </a:ext>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3" name="圆角矩形 22">
              <a:extLst>
                <a:ext uri="{FF2B5EF4-FFF2-40B4-BE49-F238E27FC236}">
                  <a16:creationId xmlns:a16="http://schemas.microsoft.com/office/drawing/2014/main" xmlns="" id="{6CFAF538-0B42-4342-9F33-A5232CEF37E0}"/>
                </a:ext>
              </a:extLst>
            </p:cNvPr>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40966" name="矩形 1">
              <a:extLst>
                <a:ext uri="{FF2B5EF4-FFF2-40B4-BE49-F238E27FC236}">
                  <a16:creationId xmlns:a16="http://schemas.microsoft.com/office/drawing/2014/main" xmlns="" id="{5F9F908C-D3D6-4554-9AF8-9A54F96B0FA0}"/>
                </a:ext>
              </a:extLst>
            </p:cNvPr>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学后感悟</a:t>
              </a:r>
            </a:p>
          </p:txBody>
        </p:sp>
      </p:grpSp>
      <p:sp>
        <p:nvSpPr>
          <p:cNvPr id="13" name="矩形 12">
            <a:extLst>
              <a:ext uri="{FF2B5EF4-FFF2-40B4-BE49-F238E27FC236}">
                <a16:creationId xmlns:a16="http://schemas.microsoft.com/office/drawing/2014/main" xmlns="" id="{6E4BE026-2F66-4362-ACF9-21FC6DC8808F}"/>
              </a:ext>
            </a:extLst>
          </p:cNvPr>
          <p:cNvSpPr>
            <a:spLocks noChangeArrowheads="1"/>
          </p:cNvSpPr>
          <p:nvPr/>
        </p:nvSpPr>
        <p:spPr bwMode="auto">
          <a:xfrm>
            <a:off x="323850" y="1355725"/>
            <a:ext cx="8524875"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53975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25000"/>
              </a:lnSpc>
            </a:pPr>
            <a:r>
              <a:rPr lang="zh-CN" altLang="en-US" sz="2800" b="1" dirty="0">
                <a:latin typeface="楷体" panose="02010609060101010101" pitchFamily="49" charset="-122"/>
                <a:ea typeface="楷体" panose="02010609060101010101" pitchFamily="49" charset="-122"/>
              </a:rPr>
              <a:t> 身教重于言传，朱德的母亲没有从言语上给予他深刻的教诲，却用实际行动教会了他任劳任怨、宽厚仁慈、坚强不屈的品行。母亲是一本永远都书写不尽的大书，母亲也是我们永远学习的榜样。母亲的恩德，感激不尽，永生不忘，母亲不仅给予了我们生命，更给予了我们享用终生的宝贵财富。</a:t>
            </a:r>
          </a:p>
        </p:txBody>
      </p:sp>
      <p:grpSp>
        <p:nvGrpSpPr>
          <p:cNvPr id="40968" name="组合 13">
            <a:extLst>
              <a:ext uri="{FF2B5EF4-FFF2-40B4-BE49-F238E27FC236}">
                <a16:creationId xmlns:a16="http://schemas.microsoft.com/office/drawing/2014/main" xmlns="" id="{B977555F-9E8D-4A75-AB5C-59BB6249DCEF}"/>
              </a:ext>
            </a:extLst>
          </p:cNvPr>
          <p:cNvGrpSpPr>
            <a:grpSpLocks/>
          </p:cNvGrpSpPr>
          <p:nvPr/>
        </p:nvGrpSpPr>
        <p:grpSpPr bwMode="auto">
          <a:xfrm>
            <a:off x="28575" y="-20638"/>
            <a:ext cx="2006600" cy="522288"/>
            <a:chOff x="70" y="-63"/>
            <a:chExt cx="3160" cy="822"/>
          </a:xfrm>
        </p:grpSpPr>
        <p:sp>
          <p:nvSpPr>
            <p:cNvPr id="40969" name="文本框 6">
              <a:extLst>
                <a:ext uri="{FF2B5EF4-FFF2-40B4-BE49-F238E27FC236}">
                  <a16:creationId xmlns:a16="http://schemas.microsoft.com/office/drawing/2014/main" xmlns="" id="{66E48703-AAA2-4E23-8FFF-471FBC84E1EB}"/>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课堂小结</a:t>
              </a:r>
            </a:p>
          </p:txBody>
        </p:sp>
        <p:cxnSp>
          <p:nvCxnSpPr>
            <p:cNvPr id="16" name="直线连接符 9">
              <a:extLst>
                <a:ext uri="{FF2B5EF4-FFF2-40B4-BE49-F238E27FC236}">
                  <a16:creationId xmlns:a16="http://schemas.microsoft.com/office/drawing/2014/main" xmlns="" id="{140DA02B-3E7D-4A11-AA33-3BC03B5D3630}"/>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a:extLst>
                <a:ext uri="{FF2B5EF4-FFF2-40B4-BE49-F238E27FC236}">
                  <a16:creationId xmlns:a16="http://schemas.microsoft.com/office/drawing/2014/main" xmlns="" id="{F8D35E34-B9C3-4BC2-A9E6-58FD717994C7}"/>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4">
            <a:extLst>
              <a:ext uri="{FF2B5EF4-FFF2-40B4-BE49-F238E27FC236}">
                <a16:creationId xmlns:a16="http://schemas.microsoft.com/office/drawing/2014/main" xmlns="" id="{F06498F9-DF5D-4D6C-9F89-96D3FEC5C201}"/>
              </a:ext>
            </a:extLst>
          </p:cNvPr>
          <p:cNvSpPr txBox="1">
            <a:spLocks noChangeArrowheads="1"/>
          </p:cNvSpPr>
          <p:nvPr/>
        </p:nvSpPr>
        <p:spPr bwMode="auto">
          <a:xfrm>
            <a:off x="500063" y="1343025"/>
            <a:ext cx="828675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如“母亲把饭煮了</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还要种田</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种菜</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喂猪</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养蚕</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纺棉花”</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还“挑水挑粪”</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她“离开土地就不舒服”</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她到晚年还“不辍劳作</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尤喜纺棉”</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这些都揭示了母亲的勤劳品质。</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35843" name="矩形 2">
            <a:extLst>
              <a:ext uri="{FF2B5EF4-FFF2-40B4-BE49-F238E27FC236}">
                <a16:creationId xmlns:a16="http://schemas.microsoft.com/office/drawing/2014/main" xmlns="" id="{7BC58A47-7C9A-4E14-8425-129074FFB3E1}"/>
              </a:ext>
            </a:extLst>
          </p:cNvPr>
          <p:cNvSpPr>
            <a:spLocks noChangeArrowheads="1"/>
          </p:cNvSpPr>
          <p:nvPr/>
        </p:nvSpPr>
        <p:spPr bwMode="auto">
          <a:xfrm>
            <a:off x="468313" y="679450"/>
            <a:ext cx="4149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FF0000"/>
                </a:solidFill>
                <a:latin typeface="黑体" panose="02010609060101010101" pitchFamily="49" charset="-122"/>
                <a:ea typeface="黑体" panose="02010609060101010101" pitchFamily="49" charset="-122"/>
              </a:rPr>
              <a:t>❶</a:t>
            </a:r>
            <a:r>
              <a:rPr lang="zh-CN" altLang="zh-CN" sz="2800" dirty="0">
                <a:solidFill>
                  <a:srgbClr val="FF0000"/>
                </a:solidFill>
                <a:latin typeface="黑体" panose="02010609060101010101" pitchFamily="49" charset="-122"/>
                <a:ea typeface="黑体" panose="02010609060101010101" pitchFamily="49" charset="-122"/>
              </a:rPr>
              <a:t>事例具体</a:t>
            </a:r>
            <a:r>
              <a:rPr lang="zh-CN" altLang="en-US" sz="2800" dirty="0">
                <a:solidFill>
                  <a:srgbClr val="FF0000"/>
                </a:solidFill>
                <a:latin typeface="黑体" panose="02010609060101010101" pitchFamily="49" charset="-122"/>
                <a:ea typeface="黑体" panose="02010609060101010101" pitchFamily="49" charset="-122"/>
              </a:rPr>
              <a:t>，</a:t>
            </a:r>
            <a:r>
              <a:rPr lang="zh-CN" altLang="zh-CN" sz="2800" dirty="0">
                <a:solidFill>
                  <a:srgbClr val="FF0000"/>
                </a:solidFill>
                <a:latin typeface="黑体" panose="02010609060101010101" pitchFamily="49" charset="-122"/>
                <a:ea typeface="黑体" panose="02010609060101010101" pitchFamily="49" charset="-122"/>
              </a:rPr>
              <a:t>人物鲜活</a:t>
            </a:r>
            <a:r>
              <a:rPr lang="zh-CN" altLang="en-US" sz="2800" dirty="0">
                <a:solidFill>
                  <a:srgbClr val="FF0000"/>
                </a:solidFill>
                <a:latin typeface="黑体" panose="02010609060101010101" pitchFamily="49" charset="-122"/>
                <a:ea typeface="黑体" panose="02010609060101010101" pitchFamily="49" charset="-122"/>
              </a:rPr>
              <a:t>。</a:t>
            </a:r>
            <a:endParaRPr lang="en-US" altLang="zh-CN" sz="2800" dirty="0">
              <a:solidFill>
                <a:srgbClr val="FF0000"/>
              </a:solidFill>
              <a:latin typeface="黑体" panose="02010609060101010101" pitchFamily="49" charset="-122"/>
              <a:ea typeface="黑体" panose="02010609060101010101" pitchFamily="49" charset="-122"/>
            </a:endParaRPr>
          </a:p>
        </p:txBody>
      </p:sp>
      <p:grpSp>
        <p:nvGrpSpPr>
          <p:cNvPr id="41987" name="组合 8">
            <a:extLst>
              <a:ext uri="{FF2B5EF4-FFF2-40B4-BE49-F238E27FC236}">
                <a16:creationId xmlns:a16="http://schemas.microsoft.com/office/drawing/2014/main" xmlns="" id="{3A48F377-B57E-4F10-A5BB-346C6E4DE717}"/>
              </a:ext>
            </a:extLst>
          </p:cNvPr>
          <p:cNvGrpSpPr>
            <a:grpSpLocks/>
          </p:cNvGrpSpPr>
          <p:nvPr/>
        </p:nvGrpSpPr>
        <p:grpSpPr bwMode="auto">
          <a:xfrm>
            <a:off x="34925" y="-20638"/>
            <a:ext cx="2008188" cy="523876"/>
            <a:chOff x="70" y="-63"/>
            <a:chExt cx="3161" cy="824"/>
          </a:xfrm>
        </p:grpSpPr>
        <p:sp>
          <p:nvSpPr>
            <p:cNvPr id="41988" name="文本框 6">
              <a:extLst>
                <a:ext uri="{FF2B5EF4-FFF2-40B4-BE49-F238E27FC236}">
                  <a16:creationId xmlns:a16="http://schemas.microsoft.com/office/drawing/2014/main" xmlns="" id="{7F37E6CF-3BAF-4084-95B2-B6C203EA845C}"/>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写作特色</a:t>
              </a:r>
            </a:p>
          </p:txBody>
        </p:sp>
        <p:cxnSp>
          <p:nvCxnSpPr>
            <p:cNvPr id="10" name="直线连接符 9">
              <a:extLst>
                <a:ext uri="{FF2B5EF4-FFF2-40B4-BE49-F238E27FC236}">
                  <a16:creationId xmlns:a16="http://schemas.microsoft.com/office/drawing/2014/main" xmlns="" id="{8D3210AC-6618-460A-9C1A-7C8BFB0696A9}"/>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a16="http://schemas.microsoft.com/office/drawing/2014/main" xmlns="" id="{92DA4F81-D61C-46CB-B835-1649E9B87394}"/>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矩形 2">
            <a:extLst>
              <a:ext uri="{FF2B5EF4-FFF2-40B4-BE49-F238E27FC236}">
                <a16:creationId xmlns:a16="http://schemas.microsoft.com/office/drawing/2014/main" xmlns="" id="{9482E183-13DF-42EC-B4F3-760B65FB968B}"/>
              </a:ext>
            </a:extLst>
          </p:cNvPr>
          <p:cNvSpPr>
            <a:spLocks noChangeArrowheads="1"/>
          </p:cNvSpPr>
          <p:nvPr/>
        </p:nvSpPr>
        <p:spPr bwMode="auto">
          <a:xfrm>
            <a:off x="549275" y="679450"/>
            <a:ext cx="45132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FF0000"/>
                </a:solidFill>
                <a:latin typeface="黑体" panose="02010609060101010101" pitchFamily="49" charset="-122"/>
                <a:ea typeface="黑体" panose="02010609060101010101" pitchFamily="49" charset="-122"/>
              </a:rPr>
              <a:t>❷</a:t>
            </a:r>
            <a:r>
              <a:rPr lang="zh-CN" altLang="zh-CN" sz="2800" dirty="0">
                <a:solidFill>
                  <a:srgbClr val="FF0000"/>
                </a:solidFill>
                <a:latin typeface="黑体" panose="02010609060101010101" pitchFamily="49" charset="-122"/>
                <a:ea typeface="黑体" panose="02010609060101010101" pitchFamily="49" charset="-122"/>
              </a:rPr>
              <a:t>语言朴实</a:t>
            </a:r>
            <a:r>
              <a:rPr lang="zh-CN" altLang="en-US" sz="2800" dirty="0">
                <a:solidFill>
                  <a:srgbClr val="FF0000"/>
                </a:solidFill>
                <a:latin typeface="黑体" panose="02010609060101010101" pitchFamily="49" charset="-122"/>
                <a:ea typeface="黑体" panose="02010609060101010101" pitchFamily="49" charset="-122"/>
              </a:rPr>
              <a:t>，</a:t>
            </a:r>
            <a:r>
              <a:rPr lang="zh-CN" altLang="zh-CN" sz="2800" dirty="0">
                <a:solidFill>
                  <a:srgbClr val="FF0000"/>
                </a:solidFill>
                <a:latin typeface="黑体" panose="02010609060101010101" pitchFamily="49" charset="-122"/>
                <a:ea typeface="黑体" panose="02010609060101010101" pitchFamily="49" charset="-122"/>
              </a:rPr>
              <a:t>感情强烈</a:t>
            </a:r>
            <a:r>
              <a:rPr lang="zh-CN" altLang="en-US" sz="2800" dirty="0">
                <a:solidFill>
                  <a:srgbClr val="FF0000"/>
                </a:solidFill>
                <a:latin typeface="黑体" panose="02010609060101010101" pitchFamily="49" charset="-122"/>
                <a:ea typeface="黑体" panose="02010609060101010101" pitchFamily="49" charset="-122"/>
              </a:rPr>
              <a:t>。</a:t>
            </a:r>
            <a:r>
              <a:rPr lang="zh-CN" altLang="zh-CN" sz="2800" dirty="0">
                <a:solidFill>
                  <a:srgbClr val="FF0000"/>
                </a:solidFill>
                <a:latin typeface="黑体" panose="02010609060101010101" pitchFamily="49" charset="-122"/>
                <a:ea typeface="黑体" panose="02010609060101010101" pitchFamily="49" charset="-122"/>
              </a:rPr>
              <a:t>　</a:t>
            </a:r>
            <a:endParaRPr lang="en-US" altLang="zh-CN" sz="2800" dirty="0">
              <a:solidFill>
                <a:srgbClr val="FF0000"/>
              </a:solidFill>
              <a:latin typeface="黑体" panose="02010609060101010101" pitchFamily="49" charset="-122"/>
              <a:ea typeface="黑体" panose="02010609060101010101" pitchFamily="49" charset="-122"/>
            </a:endParaRPr>
          </a:p>
        </p:txBody>
      </p:sp>
      <p:sp>
        <p:nvSpPr>
          <p:cNvPr id="36867" name="矩形 6">
            <a:extLst>
              <a:ext uri="{FF2B5EF4-FFF2-40B4-BE49-F238E27FC236}">
                <a16:creationId xmlns:a16="http://schemas.microsoft.com/office/drawing/2014/main" xmlns="" id="{88D8F714-59DD-4EB1-8ADE-1153F8D94EC5}"/>
              </a:ext>
            </a:extLst>
          </p:cNvPr>
          <p:cNvSpPr>
            <a:spLocks noChangeArrowheads="1"/>
          </p:cNvSpPr>
          <p:nvPr/>
        </p:nvSpPr>
        <p:spPr bwMode="auto">
          <a:xfrm>
            <a:off x="468313" y="1419225"/>
            <a:ext cx="8207375"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50000"/>
              </a:lnSpc>
            </a:pP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文章没有华丽的辞藻</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却深深地打动了读者。“我爱我母亲”“母亲又给我一个强健的身体”“我应该感谢母亲”“愿母亲在地下安息”</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这一声声倾吐</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语言朴实、亲切</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满怀深情。</a:t>
            </a:r>
            <a:endParaRPr lang="zh-CN" altLang="en-US" sz="2800" b="1" dirty="0">
              <a:solidFill>
                <a:srgbClr val="0000FF"/>
              </a:solidFill>
              <a:latin typeface="楷体" panose="02010609060101010101" pitchFamily="49" charset="-122"/>
              <a:ea typeface="楷体" panose="02010609060101010101" pitchFamily="49" charset="-122"/>
            </a:endParaRPr>
          </a:p>
        </p:txBody>
      </p:sp>
      <p:grpSp>
        <p:nvGrpSpPr>
          <p:cNvPr id="43011" name="组合 8">
            <a:extLst>
              <a:ext uri="{FF2B5EF4-FFF2-40B4-BE49-F238E27FC236}">
                <a16:creationId xmlns:a16="http://schemas.microsoft.com/office/drawing/2014/main" xmlns="" id="{68A9F887-8754-46D5-ABC7-FAFE289D44AD}"/>
              </a:ext>
            </a:extLst>
          </p:cNvPr>
          <p:cNvGrpSpPr>
            <a:grpSpLocks/>
          </p:cNvGrpSpPr>
          <p:nvPr/>
        </p:nvGrpSpPr>
        <p:grpSpPr bwMode="auto">
          <a:xfrm>
            <a:off x="34925" y="-20638"/>
            <a:ext cx="2008188" cy="523876"/>
            <a:chOff x="70" y="-63"/>
            <a:chExt cx="3161" cy="824"/>
          </a:xfrm>
        </p:grpSpPr>
        <p:sp>
          <p:nvSpPr>
            <p:cNvPr id="43012" name="文本框 6">
              <a:extLst>
                <a:ext uri="{FF2B5EF4-FFF2-40B4-BE49-F238E27FC236}">
                  <a16:creationId xmlns:a16="http://schemas.microsoft.com/office/drawing/2014/main" xmlns="" id="{9E113958-B445-4D1E-ADDF-7DF180B7513E}"/>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写作特色</a:t>
              </a:r>
            </a:p>
          </p:txBody>
        </p:sp>
        <p:cxnSp>
          <p:nvCxnSpPr>
            <p:cNvPr id="10" name="直线连接符 9">
              <a:extLst>
                <a:ext uri="{FF2B5EF4-FFF2-40B4-BE49-F238E27FC236}">
                  <a16:creationId xmlns:a16="http://schemas.microsoft.com/office/drawing/2014/main" xmlns="" id="{57E1FDCB-AD51-490A-8399-BAF66822760B}"/>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a16="http://schemas.microsoft.com/office/drawing/2014/main" xmlns="" id="{9C68006F-2235-4286-8849-15477C0AA058}"/>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左大括号 18">
            <a:extLst>
              <a:ext uri="{FF2B5EF4-FFF2-40B4-BE49-F238E27FC236}">
                <a16:creationId xmlns:a16="http://schemas.microsoft.com/office/drawing/2014/main" xmlns="" id="{C152831A-FAA5-4019-8845-45F3E1998A74}"/>
              </a:ext>
            </a:extLst>
          </p:cNvPr>
          <p:cNvSpPr/>
          <p:nvPr/>
        </p:nvSpPr>
        <p:spPr bwMode="auto">
          <a:xfrm>
            <a:off x="1116013" y="915988"/>
            <a:ext cx="328612" cy="3832225"/>
          </a:xfrm>
          <a:prstGeom prst="leftBrace">
            <a:avLst>
              <a:gd name="adj1" fmla="val 43115"/>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400"/>
          </a:p>
        </p:txBody>
      </p:sp>
      <p:sp>
        <p:nvSpPr>
          <p:cNvPr id="54281" name="Text Box 12">
            <a:extLst>
              <a:ext uri="{FF2B5EF4-FFF2-40B4-BE49-F238E27FC236}">
                <a16:creationId xmlns:a16="http://schemas.microsoft.com/office/drawing/2014/main" xmlns="" id="{5C7EF468-17D3-4118-ACF7-1BD266DD8B77}"/>
              </a:ext>
            </a:extLst>
          </p:cNvPr>
          <p:cNvSpPr txBox="1">
            <a:spLocks noChangeArrowheads="1"/>
          </p:cNvSpPr>
          <p:nvPr/>
        </p:nvSpPr>
        <p:spPr bwMode="auto">
          <a:xfrm>
            <a:off x="482600" y="1606550"/>
            <a:ext cx="615950" cy="24050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spAutoFit/>
          </a:bodyPr>
          <a:lstStyle/>
          <a:p>
            <a:pPr algn="ctr">
              <a:defRPr/>
            </a:pPr>
            <a:r>
              <a:rPr lang="zh-CN" altLang="en-US" sz="2800" b="1" dirty="0">
                <a:solidFill>
                  <a:srgbClr val="FF0000"/>
                </a:solidFill>
                <a:latin typeface="黑体" panose="02010609060101010101" pitchFamily="49" charset="-122"/>
                <a:ea typeface="黑体" panose="02010609060101010101" pitchFamily="49" charset="-122"/>
                <a:sym typeface="+mn-ea"/>
              </a:rPr>
              <a:t>回忆我的母亲</a:t>
            </a:r>
          </a:p>
        </p:txBody>
      </p:sp>
      <p:sp>
        <p:nvSpPr>
          <p:cNvPr id="54282" name="Text Box 12">
            <a:extLst>
              <a:ext uri="{FF2B5EF4-FFF2-40B4-BE49-F238E27FC236}">
                <a16:creationId xmlns:a16="http://schemas.microsoft.com/office/drawing/2014/main" xmlns="" id="{3D668BA3-E322-4414-A8B8-81C37A4521AA}"/>
              </a:ext>
            </a:extLst>
          </p:cNvPr>
          <p:cNvSpPr txBox="1">
            <a:spLocks noChangeArrowheads="1"/>
          </p:cNvSpPr>
          <p:nvPr/>
        </p:nvSpPr>
        <p:spPr bwMode="auto">
          <a:xfrm>
            <a:off x="1547813" y="700088"/>
            <a:ext cx="2695575" cy="954087"/>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defRPr/>
            </a:pPr>
            <a:r>
              <a:rPr lang="zh-CN" altLang="en-US" sz="2800" b="1" dirty="0">
                <a:solidFill>
                  <a:srgbClr val="0000FF"/>
                </a:solidFill>
                <a:latin typeface="楷体" panose="02010609060101010101" pitchFamily="49" charset="-122"/>
                <a:ea typeface="楷体" panose="02010609060101010101" pitchFamily="49" charset="-122"/>
                <a:sym typeface="+mn-ea"/>
              </a:rPr>
              <a:t>痛悼母亲，引出回忆</a:t>
            </a:r>
          </a:p>
        </p:txBody>
      </p:sp>
      <p:sp>
        <p:nvSpPr>
          <p:cNvPr id="54283" name="Text Box 12">
            <a:extLst>
              <a:ext uri="{FF2B5EF4-FFF2-40B4-BE49-F238E27FC236}">
                <a16:creationId xmlns:a16="http://schemas.microsoft.com/office/drawing/2014/main" xmlns="" id="{8EC1CBF6-1012-4C57-8DBF-C63B0CD0B757}"/>
              </a:ext>
            </a:extLst>
          </p:cNvPr>
          <p:cNvSpPr txBox="1">
            <a:spLocks noChangeArrowheads="1"/>
          </p:cNvSpPr>
          <p:nvPr/>
        </p:nvSpPr>
        <p:spPr bwMode="auto">
          <a:xfrm>
            <a:off x="1547813" y="2500313"/>
            <a:ext cx="2803525" cy="523875"/>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defRPr/>
            </a:pPr>
            <a:r>
              <a:rPr lang="zh-CN" altLang="en-US" sz="2800" b="1" dirty="0">
                <a:solidFill>
                  <a:srgbClr val="0000FF"/>
                </a:solidFill>
                <a:latin typeface="楷体" panose="02010609060101010101" pitchFamily="49" charset="-122"/>
                <a:ea typeface="楷体" panose="02010609060101010101" pitchFamily="49" charset="-122"/>
                <a:sym typeface="+mn-ea"/>
              </a:rPr>
              <a:t>回忆母亲的一生</a:t>
            </a:r>
          </a:p>
        </p:txBody>
      </p:sp>
      <p:sp>
        <p:nvSpPr>
          <p:cNvPr id="54284" name="Text Box 12">
            <a:extLst>
              <a:ext uri="{FF2B5EF4-FFF2-40B4-BE49-F238E27FC236}">
                <a16:creationId xmlns:a16="http://schemas.microsoft.com/office/drawing/2014/main" xmlns="" id="{534E38D4-86E1-4A64-923A-6AA25A6E92A8}"/>
              </a:ext>
            </a:extLst>
          </p:cNvPr>
          <p:cNvSpPr txBox="1">
            <a:spLocks noChangeArrowheads="1"/>
          </p:cNvSpPr>
          <p:nvPr/>
        </p:nvSpPr>
        <p:spPr bwMode="auto">
          <a:xfrm>
            <a:off x="1476375" y="3940175"/>
            <a:ext cx="2767013" cy="954088"/>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defRPr/>
            </a:pPr>
            <a:r>
              <a:rPr lang="zh-CN" altLang="en-US" sz="2800" b="1" dirty="0">
                <a:solidFill>
                  <a:srgbClr val="0000FF"/>
                </a:solidFill>
                <a:latin typeface="楷体" panose="02010609060101010101" pitchFamily="49" charset="-122"/>
                <a:ea typeface="楷体" panose="02010609060101010101" pitchFamily="49" charset="-122"/>
                <a:sym typeface="+mn-ea"/>
              </a:rPr>
              <a:t>母亲对“我”的教育和影响</a:t>
            </a:r>
            <a:endParaRPr lang="en-US" altLang="zh-CN" sz="2800" b="1" dirty="0">
              <a:solidFill>
                <a:srgbClr val="0000FF"/>
              </a:solidFill>
              <a:latin typeface="楷体" panose="02010609060101010101" pitchFamily="49" charset="-122"/>
              <a:ea typeface="楷体" panose="02010609060101010101" pitchFamily="49" charset="-122"/>
              <a:sym typeface="+mn-ea"/>
            </a:endParaRPr>
          </a:p>
        </p:txBody>
      </p:sp>
      <p:sp>
        <p:nvSpPr>
          <p:cNvPr id="38926" name="TextBox 4">
            <a:extLst>
              <a:ext uri="{FF2B5EF4-FFF2-40B4-BE49-F238E27FC236}">
                <a16:creationId xmlns:a16="http://schemas.microsoft.com/office/drawing/2014/main" xmlns="" id="{B47747C0-006E-4C3E-8AF6-2D90F6526059}"/>
              </a:ext>
            </a:extLst>
          </p:cNvPr>
          <p:cNvSpPr txBox="1">
            <a:spLocks noChangeArrowheads="1"/>
          </p:cNvSpPr>
          <p:nvPr/>
        </p:nvSpPr>
        <p:spPr bwMode="auto">
          <a:xfrm>
            <a:off x="7164388" y="2211388"/>
            <a:ext cx="1871662" cy="1385887"/>
          </a:xfrm>
          <a:prstGeom prst="rect">
            <a:avLst/>
          </a:prstGeom>
          <a:noFill/>
          <a:ln>
            <a:noFill/>
          </a:ln>
          <a:effectLst/>
        </p:spPr>
        <p:style>
          <a:lnRef idx="3">
            <a:schemeClr val="lt1"/>
          </a:lnRef>
          <a:fillRef idx="1">
            <a:schemeClr val="accent5"/>
          </a:fillRef>
          <a:effectRef idx="1">
            <a:schemeClr val="accent5"/>
          </a:effectRef>
          <a:fontRef idx="minor">
            <a:schemeClr val="lt1"/>
          </a:fontRef>
        </p:style>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800" b="1" dirty="0">
                <a:latin typeface="楷体" panose="02010609060101010101" pitchFamily="49" charset="-122"/>
                <a:ea typeface="楷体" panose="02010609060101010101" pitchFamily="49" charset="-122"/>
                <a:sym typeface="+mn-ea"/>
              </a:rPr>
              <a:t>忠于民族</a:t>
            </a:r>
            <a:endParaRPr lang="en-US" altLang="zh-CN" sz="2800" b="1" dirty="0">
              <a:latin typeface="楷体" panose="02010609060101010101" pitchFamily="49" charset="-122"/>
              <a:ea typeface="楷体" panose="02010609060101010101" pitchFamily="49" charset="-122"/>
              <a:sym typeface="+mn-ea"/>
            </a:endParaRPr>
          </a:p>
          <a:p>
            <a:pPr>
              <a:defRPr/>
            </a:pPr>
            <a:r>
              <a:rPr lang="zh-CN" altLang="en-US" sz="2800" b="1" dirty="0">
                <a:latin typeface="楷体" panose="02010609060101010101" pitchFamily="49" charset="-122"/>
                <a:ea typeface="楷体" panose="02010609060101010101" pitchFamily="49" charset="-122"/>
                <a:sym typeface="+mn-ea"/>
              </a:rPr>
              <a:t>忠于人民</a:t>
            </a:r>
            <a:endParaRPr lang="en-US" altLang="zh-CN" sz="2800" b="1" dirty="0">
              <a:latin typeface="楷体" panose="02010609060101010101" pitchFamily="49" charset="-122"/>
              <a:ea typeface="楷体" panose="02010609060101010101" pitchFamily="49" charset="-122"/>
              <a:sym typeface="+mn-ea"/>
            </a:endParaRPr>
          </a:p>
          <a:p>
            <a:pPr>
              <a:defRPr/>
            </a:pPr>
            <a:r>
              <a:rPr lang="zh-CN" altLang="en-US" sz="2800" b="1" dirty="0">
                <a:latin typeface="楷体" panose="02010609060101010101" pitchFamily="49" charset="-122"/>
                <a:ea typeface="楷体" panose="02010609060101010101" pitchFamily="49" charset="-122"/>
                <a:sym typeface="+mn-ea"/>
              </a:rPr>
              <a:t>忠于党</a:t>
            </a:r>
          </a:p>
        </p:txBody>
      </p:sp>
      <p:sp>
        <p:nvSpPr>
          <p:cNvPr id="54291" name="Text Box 12">
            <a:extLst>
              <a:ext uri="{FF2B5EF4-FFF2-40B4-BE49-F238E27FC236}">
                <a16:creationId xmlns:a16="http://schemas.microsoft.com/office/drawing/2014/main" xmlns="" id="{5557D1AC-B748-4819-A525-A396ABB8B0BE}"/>
              </a:ext>
            </a:extLst>
          </p:cNvPr>
          <p:cNvSpPr txBox="1">
            <a:spLocks noChangeArrowheads="1"/>
          </p:cNvSpPr>
          <p:nvPr/>
        </p:nvSpPr>
        <p:spPr bwMode="auto">
          <a:xfrm>
            <a:off x="4614863" y="3055938"/>
            <a:ext cx="2087562" cy="523875"/>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a:spAutoFit/>
          </a:bodyPr>
          <a:lstStyle/>
          <a:p>
            <a:pPr>
              <a:defRPr/>
            </a:pPr>
            <a:r>
              <a:rPr lang="zh-CN" altLang="en-US" sz="2800" b="1" dirty="0">
                <a:solidFill>
                  <a:schemeClr val="tx1"/>
                </a:solidFill>
                <a:latin typeface="楷体" panose="02010609060101010101" pitchFamily="49" charset="-122"/>
                <a:ea typeface="楷体" panose="02010609060101010101" pitchFamily="49" charset="-122"/>
                <a:sym typeface="+mn-ea"/>
              </a:rPr>
              <a:t>勤劳的母亲</a:t>
            </a:r>
          </a:p>
        </p:txBody>
      </p:sp>
      <p:sp>
        <p:nvSpPr>
          <p:cNvPr id="54293" name="Text Box 12">
            <a:extLst>
              <a:ext uri="{FF2B5EF4-FFF2-40B4-BE49-F238E27FC236}">
                <a16:creationId xmlns:a16="http://schemas.microsoft.com/office/drawing/2014/main" xmlns="" id="{9D867340-4FD0-491F-84C4-7FF17629266F}"/>
              </a:ext>
            </a:extLst>
          </p:cNvPr>
          <p:cNvSpPr txBox="1">
            <a:spLocks noChangeArrowheads="1"/>
          </p:cNvSpPr>
          <p:nvPr/>
        </p:nvSpPr>
        <p:spPr bwMode="auto">
          <a:xfrm>
            <a:off x="4614863" y="2066925"/>
            <a:ext cx="2087562" cy="523875"/>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a:spAutoFit/>
          </a:bodyPr>
          <a:lstStyle/>
          <a:p>
            <a:pPr>
              <a:defRPr/>
            </a:pPr>
            <a:r>
              <a:rPr lang="zh-CN" altLang="en-US" sz="2800" b="1" dirty="0">
                <a:solidFill>
                  <a:schemeClr val="tx1"/>
                </a:solidFill>
                <a:latin typeface="楷体" panose="02010609060101010101" pitchFamily="49" charset="-122"/>
                <a:ea typeface="楷体" panose="02010609060101010101" pitchFamily="49" charset="-122"/>
                <a:sym typeface="+mn-ea"/>
              </a:rPr>
              <a:t>革命的母亲</a:t>
            </a:r>
          </a:p>
        </p:txBody>
      </p:sp>
      <p:grpSp>
        <p:nvGrpSpPr>
          <p:cNvPr id="44041" name="组合 35">
            <a:extLst>
              <a:ext uri="{FF2B5EF4-FFF2-40B4-BE49-F238E27FC236}">
                <a16:creationId xmlns:a16="http://schemas.microsoft.com/office/drawing/2014/main" xmlns="" id="{B3395FE0-F1E0-4623-BD3E-2062585A0658}"/>
              </a:ext>
            </a:extLst>
          </p:cNvPr>
          <p:cNvGrpSpPr>
            <a:grpSpLocks/>
          </p:cNvGrpSpPr>
          <p:nvPr/>
        </p:nvGrpSpPr>
        <p:grpSpPr bwMode="auto">
          <a:xfrm>
            <a:off x="44450" y="-20638"/>
            <a:ext cx="2006600" cy="523876"/>
            <a:chOff x="70" y="-63"/>
            <a:chExt cx="3161" cy="824"/>
          </a:xfrm>
        </p:grpSpPr>
        <p:sp>
          <p:nvSpPr>
            <p:cNvPr id="44042" name="文本框 6">
              <a:extLst>
                <a:ext uri="{FF2B5EF4-FFF2-40B4-BE49-F238E27FC236}">
                  <a16:creationId xmlns:a16="http://schemas.microsoft.com/office/drawing/2014/main" xmlns="" id="{02B47433-2DBA-4A99-A78A-12DF9B5CA180}"/>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板书设计</a:t>
              </a:r>
            </a:p>
          </p:txBody>
        </p:sp>
        <p:cxnSp>
          <p:nvCxnSpPr>
            <p:cNvPr id="18" name="直线连接符 9">
              <a:extLst>
                <a:ext uri="{FF2B5EF4-FFF2-40B4-BE49-F238E27FC236}">
                  <a16:creationId xmlns:a16="http://schemas.microsoft.com/office/drawing/2014/main" xmlns="" id="{C2658351-6C77-4CEA-A1B5-BC9813B1DB90}"/>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a:extLst>
                <a:ext uri="{FF2B5EF4-FFF2-40B4-BE49-F238E27FC236}">
                  <a16:creationId xmlns:a16="http://schemas.microsoft.com/office/drawing/2014/main" xmlns="" id="{A872F695-5D97-4A08-9AC3-20B76E228EB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6" name="左大括号 15">
            <a:extLst>
              <a:ext uri="{FF2B5EF4-FFF2-40B4-BE49-F238E27FC236}">
                <a16:creationId xmlns:a16="http://schemas.microsoft.com/office/drawing/2014/main" xmlns="" id="{0D3181B0-C3BC-490F-920C-35DDED12F461}"/>
              </a:ext>
            </a:extLst>
          </p:cNvPr>
          <p:cNvSpPr/>
          <p:nvPr/>
        </p:nvSpPr>
        <p:spPr bwMode="auto">
          <a:xfrm rot="10800000">
            <a:off x="6804025" y="915988"/>
            <a:ext cx="328613" cy="3832225"/>
          </a:xfrm>
          <a:prstGeom prst="leftBrace">
            <a:avLst>
              <a:gd name="adj1" fmla="val 43115"/>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400"/>
          </a:p>
        </p:txBody>
      </p:sp>
      <p:sp>
        <p:nvSpPr>
          <p:cNvPr id="17" name="左大括号 16">
            <a:extLst>
              <a:ext uri="{FF2B5EF4-FFF2-40B4-BE49-F238E27FC236}">
                <a16:creationId xmlns:a16="http://schemas.microsoft.com/office/drawing/2014/main" xmlns="" id="{A1186E30-93B7-4BFD-A4B4-8CC2438E081B}"/>
              </a:ext>
            </a:extLst>
          </p:cNvPr>
          <p:cNvSpPr/>
          <p:nvPr/>
        </p:nvSpPr>
        <p:spPr bwMode="auto">
          <a:xfrm>
            <a:off x="4243388" y="2139950"/>
            <a:ext cx="328612" cy="1368425"/>
          </a:xfrm>
          <a:prstGeom prst="leftBrace">
            <a:avLst>
              <a:gd name="adj1" fmla="val 43115"/>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40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矩形 16">
            <a:extLst>
              <a:ext uri="{FF2B5EF4-FFF2-40B4-BE49-F238E27FC236}">
                <a16:creationId xmlns:a16="http://schemas.microsoft.com/office/drawing/2014/main" xmlns="" id="{AE07F44F-5E38-43E6-A7DC-ACC57558FE63}"/>
              </a:ext>
            </a:extLst>
          </p:cNvPr>
          <p:cNvSpPr>
            <a:spLocks noChangeArrowheads="1"/>
          </p:cNvSpPr>
          <p:nvPr/>
        </p:nvSpPr>
        <p:spPr bwMode="auto">
          <a:xfrm>
            <a:off x="900113" y="1477963"/>
            <a:ext cx="5759450"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50000"/>
              </a:lnSpc>
            </a:pPr>
            <a:r>
              <a:rPr lang="en-US" altLang="zh-CN" sz="2800" b="1" dirty="0">
                <a:latin typeface="楷体" panose="02010609060101010101" pitchFamily="49" charset="-122"/>
                <a:ea typeface="楷体" panose="02010609060101010101" pitchFamily="49" charset="-122"/>
              </a:rPr>
              <a:t>A.</a:t>
            </a:r>
            <a:r>
              <a:rPr lang="zh-CN" altLang="zh-CN" sz="2800" b="1" dirty="0">
                <a:latin typeface="楷体" panose="02010609060101010101" pitchFamily="49" charset="-122"/>
                <a:ea typeface="楷体" panose="02010609060101010101" pitchFamily="49" charset="-122"/>
              </a:rPr>
              <a:t>不</a:t>
            </a:r>
            <a:r>
              <a:rPr lang="zh-CN" altLang="zh-CN" sz="2800" b="1" dirty="0">
                <a:solidFill>
                  <a:srgbClr val="FF0000"/>
                </a:solidFill>
                <a:latin typeface="楷体" panose="02010609060101010101" pitchFamily="49" charset="-122"/>
                <a:ea typeface="楷体" panose="02010609060101010101" pitchFamily="49" charset="-122"/>
              </a:rPr>
              <a:t>辍</a:t>
            </a:r>
            <a:r>
              <a:rPr lang="en-US" altLang="zh-CN" sz="2800" b="1" dirty="0">
                <a:latin typeface="楷体" panose="02010609060101010101" pitchFamily="49" charset="-122"/>
                <a:ea typeface="楷体" panose="02010609060101010101" pitchFamily="49" charset="-122"/>
              </a:rPr>
              <a:t>(</a:t>
            </a:r>
            <a:r>
              <a:rPr lang="en-US" altLang="zh-CN" sz="2800" dirty="0" err="1">
                <a:latin typeface="汉语拼音" pitchFamily="34" charset="0"/>
                <a:ea typeface="楷体" panose="02010609060101010101" pitchFamily="49" charset="-122"/>
              </a:rPr>
              <a:t>chuò</a:t>
            </a:r>
            <a:r>
              <a:rPr lang="en-US" altLang="zh-CN"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勉</a:t>
            </a:r>
            <a:r>
              <a:rPr lang="zh-CN" altLang="zh-CN" sz="2800" b="1" dirty="0">
                <a:solidFill>
                  <a:srgbClr val="FF0000"/>
                </a:solidFill>
                <a:latin typeface="楷体" panose="02010609060101010101" pitchFamily="49" charset="-122"/>
                <a:ea typeface="楷体" panose="02010609060101010101" pitchFamily="49" charset="-122"/>
              </a:rPr>
              <a:t>强</a:t>
            </a:r>
            <a:r>
              <a:rPr lang="en-US" altLang="zh-CN" sz="2800" b="1" dirty="0">
                <a:latin typeface="楷体" panose="02010609060101010101" pitchFamily="49" charset="-122"/>
                <a:ea typeface="楷体" panose="02010609060101010101" pitchFamily="49" charset="-122"/>
              </a:rPr>
              <a:t>(</a:t>
            </a:r>
            <a:r>
              <a:rPr lang="en-US" altLang="zh-CN" sz="2800" dirty="0" err="1">
                <a:latin typeface="汉语拼音" pitchFamily="34" charset="0"/>
                <a:ea typeface="楷体" panose="02010609060101010101" pitchFamily="49" charset="-122"/>
              </a:rPr>
              <a:t>qiáng</a:t>
            </a:r>
            <a:r>
              <a:rPr lang="en-US" altLang="zh-CN" sz="2800" b="1" dirty="0">
                <a:latin typeface="楷体" panose="02010609060101010101" pitchFamily="49" charset="-122"/>
                <a:ea typeface="楷体" panose="02010609060101010101" pitchFamily="49" charset="-122"/>
              </a:rPr>
              <a:t>)</a:t>
            </a:r>
            <a:endParaRPr lang="zh-CN" altLang="zh-CN" sz="2800" b="1" dirty="0">
              <a:latin typeface="楷体" panose="02010609060101010101" pitchFamily="49" charset="-122"/>
              <a:ea typeface="楷体" panose="02010609060101010101" pitchFamily="49" charset="-122"/>
            </a:endParaRPr>
          </a:p>
          <a:p>
            <a:pPr eaLnBrk="0" hangingPunct="0">
              <a:lnSpc>
                <a:spcPct val="150000"/>
              </a:lnSpc>
            </a:pPr>
            <a:r>
              <a:rPr lang="en-US" altLang="zh-CN" sz="2800" b="1" dirty="0">
                <a:latin typeface="楷体" panose="02010609060101010101" pitchFamily="49" charset="-122"/>
                <a:ea typeface="楷体" panose="02010609060101010101" pitchFamily="49" charset="-122"/>
              </a:rPr>
              <a:t>B.</a:t>
            </a:r>
            <a:r>
              <a:rPr lang="zh-CN" altLang="zh-CN" sz="2800" b="1" dirty="0">
                <a:latin typeface="楷体" panose="02010609060101010101" pitchFamily="49" charset="-122"/>
                <a:ea typeface="楷体" panose="02010609060101010101" pitchFamily="49" charset="-122"/>
              </a:rPr>
              <a:t>外</a:t>
            </a:r>
            <a:r>
              <a:rPr lang="zh-CN" altLang="zh-CN" sz="2800" b="1" dirty="0">
                <a:solidFill>
                  <a:srgbClr val="FF0000"/>
                </a:solidFill>
                <a:latin typeface="楷体" panose="02010609060101010101" pitchFamily="49" charset="-122"/>
                <a:ea typeface="楷体" panose="02010609060101010101" pitchFamily="49" charset="-122"/>
              </a:rPr>
              <a:t>甥</a:t>
            </a:r>
            <a:r>
              <a:rPr lang="en-US" altLang="zh-CN" sz="2800" b="1" dirty="0">
                <a:latin typeface="楷体" panose="02010609060101010101" pitchFamily="49" charset="-122"/>
                <a:ea typeface="楷体" panose="02010609060101010101" pitchFamily="49" charset="-122"/>
              </a:rPr>
              <a:t>(</a:t>
            </a:r>
            <a:r>
              <a:rPr lang="en-US" altLang="zh-CN" sz="2800" dirty="0">
                <a:latin typeface="汉语拼音" pitchFamily="34" charset="0"/>
                <a:ea typeface="楷体" panose="02010609060101010101" pitchFamily="49" charset="-122"/>
              </a:rPr>
              <a:t>sheng</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祖</a:t>
            </a:r>
            <a:r>
              <a:rPr lang="zh-CN" altLang="zh-CN" sz="2800" b="1" dirty="0">
                <a:solidFill>
                  <a:srgbClr val="FF0000"/>
                </a:solidFill>
                <a:latin typeface="楷体" panose="02010609060101010101" pitchFamily="49" charset="-122"/>
                <a:ea typeface="楷体" panose="02010609060101010101" pitchFamily="49" charset="-122"/>
              </a:rPr>
              <a:t>籍</a:t>
            </a:r>
            <a:r>
              <a:rPr lang="en-US" altLang="zh-CN" sz="2800" b="1" dirty="0">
                <a:latin typeface="楷体" panose="02010609060101010101" pitchFamily="49" charset="-122"/>
                <a:ea typeface="楷体" panose="02010609060101010101" pitchFamily="49" charset="-122"/>
              </a:rPr>
              <a:t>(</a:t>
            </a:r>
            <a:r>
              <a:rPr lang="en-US" altLang="zh-CN" sz="2800" dirty="0" err="1">
                <a:latin typeface="汉语拼音" pitchFamily="34" charset="0"/>
                <a:ea typeface="楷体" panose="02010609060101010101" pitchFamily="49" charset="-122"/>
              </a:rPr>
              <a:t>jì</a:t>
            </a:r>
            <a:r>
              <a:rPr lang="en-US" altLang="zh-CN" sz="2800" b="1" dirty="0">
                <a:latin typeface="楷体" panose="02010609060101010101" pitchFamily="49" charset="-122"/>
                <a:ea typeface="楷体" panose="02010609060101010101" pitchFamily="49" charset="-122"/>
              </a:rPr>
              <a:t>)</a:t>
            </a:r>
            <a:endParaRPr lang="zh-CN" altLang="zh-CN" sz="2800" b="1" dirty="0">
              <a:latin typeface="楷体" panose="02010609060101010101" pitchFamily="49" charset="-122"/>
              <a:ea typeface="楷体" panose="02010609060101010101" pitchFamily="49" charset="-122"/>
            </a:endParaRPr>
          </a:p>
          <a:p>
            <a:pPr eaLnBrk="0" hangingPunct="0">
              <a:lnSpc>
                <a:spcPct val="150000"/>
              </a:lnSpc>
            </a:pPr>
            <a:r>
              <a:rPr lang="en-US" altLang="zh-CN" sz="2800" b="1" dirty="0">
                <a:latin typeface="楷体" panose="02010609060101010101" pitchFamily="49" charset="-122"/>
                <a:ea typeface="楷体" panose="02010609060101010101" pitchFamily="49" charset="-122"/>
              </a:rPr>
              <a:t>C.</a:t>
            </a:r>
            <a:r>
              <a:rPr lang="zh-CN" altLang="zh-CN" sz="2800" b="1" dirty="0">
                <a:latin typeface="楷体" panose="02010609060101010101" pitchFamily="49" charset="-122"/>
                <a:ea typeface="楷体" panose="02010609060101010101" pitchFamily="49" charset="-122"/>
              </a:rPr>
              <a:t>规</a:t>
            </a:r>
            <a:r>
              <a:rPr lang="zh-CN" altLang="zh-CN" sz="2800" b="1" dirty="0">
                <a:solidFill>
                  <a:srgbClr val="FF0000"/>
                </a:solidFill>
                <a:latin typeface="楷体" panose="02010609060101010101" pitchFamily="49" charset="-122"/>
                <a:ea typeface="楷体" panose="02010609060101010101" pitchFamily="49" charset="-122"/>
              </a:rPr>
              <a:t>律</a:t>
            </a:r>
            <a:r>
              <a:rPr lang="en-US" altLang="zh-CN" sz="2800" b="1" dirty="0">
                <a:latin typeface="楷体" panose="02010609060101010101" pitchFamily="49" charset="-122"/>
                <a:ea typeface="楷体" panose="02010609060101010101" pitchFamily="49" charset="-122"/>
              </a:rPr>
              <a:t>(</a:t>
            </a:r>
            <a:r>
              <a:rPr lang="en-US" altLang="zh-CN" sz="2800" dirty="0" err="1">
                <a:latin typeface="汉语拼音" pitchFamily="34" charset="0"/>
                <a:ea typeface="楷体" panose="02010609060101010101" pitchFamily="49" charset="-122"/>
              </a:rPr>
              <a:t>lù</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周</a:t>
            </a:r>
            <a:r>
              <a:rPr lang="zh-CN" altLang="zh-CN" sz="2800" b="1" dirty="0">
                <a:solidFill>
                  <a:srgbClr val="FF0000"/>
                </a:solidFill>
                <a:latin typeface="楷体" panose="02010609060101010101" pitchFamily="49" charset="-122"/>
                <a:ea typeface="楷体" panose="02010609060101010101" pitchFamily="49" charset="-122"/>
              </a:rPr>
              <a:t>济</a:t>
            </a:r>
            <a:r>
              <a:rPr lang="en-US" altLang="zh-CN" sz="2800" b="1" dirty="0">
                <a:latin typeface="楷体" panose="02010609060101010101" pitchFamily="49" charset="-122"/>
                <a:ea typeface="楷体" panose="02010609060101010101" pitchFamily="49" charset="-122"/>
              </a:rPr>
              <a:t>(</a:t>
            </a:r>
            <a:r>
              <a:rPr lang="en-US" altLang="zh-CN" sz="2800" dirty="0" err="1">
                <a:latin typeface="汉语拼音" pitchFamily="34" charset="0"/>
                <a:ea typeface="楷体" panose="02010609060101010101" pitchFamily="49" charset="-122"/>
              </a:rPr>
              <a:t>jì</a:t>
            </a:r>
            <a:r>
              <a:rPr lang="en-US" altLang="zh-CN" sz="2800" b="1" dirty="0">
                <a:latin typeface="楷体" panose="02010609060101010101" pitchFamily="49" charset="-122"/>
                <a:ea typeface="楷体" panose="02010609060101010101" pitchFamily="49" charset="-122"/>
              </a:rPr>
              <a:t>)</a:t>
            </a:r>
            <a:endParaRPr lang="zh-CN" altLang="zh-CN" sz="2800" b="1" dirty="0">
              <a:latin typeface="楷体" panose="02010609060101010101" pitchFamily="49" charset="-122"/>
              <a:ea typeface="楷体" panose="02010609060101010101" pitchFamily="49" charset="-122"/>
            </a:endParaRPr>
          </a:p>
          <a:p>
            <a:pPr eaLnBrk="0" hangingPunct="0">
              <a:lnSpc>
                <a:spcPct val="150000"/>
              </a:lnSpc>
            </a:pPr>
            <a:r>
              <a:rPr lang="en-US" altLang="zh-CN" sz="2800" b="1" dirty="0">
                <a:latin typeface="楷体" panose="02010609060101010101" pitchFamily="49" charset="-122"/>
                <a:ea typeface="楷体" panose="02010609060101010101" pitchFamily="49" charset="-122"/>
              </a:rPr>
              <a:t>D.</a:t>
            </a:r>
            <a:r>
              <a:rPr lang="zh-CN" altLang="zh-CN" sz="2800" b="1" dirty="0">
                <a:latin typeface="楷体" panose="02010609060101010101" pitchFamily="49" charset="-122"/>
                <a:ea typeface="楷体" panose="02010609060101010101" pitchFamily="49" charset="-122"/>
              </a:rPr>
              <a:t>劳</a:t>
            </a:r>
            <a:r>
              <a:rPr lang="zh-CN" altLang="zh-CN" sz="2800" b="1" dirty="0">
                <a:solidFill>
                  <a:srgbClr val="FF0000"/>
                </a:solidFill>
                <a:latin typeface="楷体" panose="02010609060101010101" pitchFamily="49" charset="-122"/>
                <a:ea typeface="楷体" panose="02010609060101010101" pitchFamily="49" charset="-122"/>
              </a:rPr>
              <a:t>碌</a:t>
            </a:r>
            <a:r>
              <a:rPr lang="en-US" altLang="zh-CN" sz="2800" b="1" dirty="0">
                <a:latin typeface="楷体" panose="02010609060101010101" pitchFamily="49" charset="-122"/>
                <a:ea typeface="楷体" panose="02010609060101010101" pitchFamily="49" charset="-122"/>
              </a:rPr>
              <a:t>(</a:t>
            </a:r>
            <a:r>
              <a:rPr lang="en-US" altLang="zh-CN" sz="2800" dirty="0" err="1">
                <a:latin typeface="汉语拼音" pitchFamily="34" charset="0"/>
                <a:ea typeface="楷体" panose="02010609060101010101" pitchFamily="49" charset="-122"/>
              </a:rPr>
              <a:t>lù</a:t>
            </a:r>
            <a:r>
              <a:rPr lang="en-US" altLang="zh-CN" sz="2800" b="1" dirty="0">
                <a:latin typeface="楷体" panose="02010609060101010101" pitchFamily="49" charset="-122"/>
                <a:ea typeface="楷体" panose="02010609060101010101" pitchFamily="49" charset="-122"/>
              </a:rPr>
              <a:t>)	      </a:t>
            </a:r>
            <a:r>
              <a:rPr lang="zh-CN" altLang="zh-CN" sz="2800" b="1" dirty="0">
                <a:solidFill>
                  <a:srgbClr val="FF0000"/>
                </a:solidFill>
                <a:latin typeface="楷体" panose="02010609060101010101" pitchFamily="49" charset="-122"/>
                <a:ea typeface="楷体" panose="02010609060101010101" pitchFamily="49" charset="-122"/>
              </a:rPr>
              <a:t>慰</a:t>
            </a:r>
            <a:r>
              <a:rPr lang="zh-CN" altLang="zh-CN" sz="2800" b="1" dirty="0">
                <a:latin typeface="楷体" panose="02010609060101010101" pitchFamily="49" charset="-122"/>
                <a:ea typeface="楷体" panose="02010609060101010101" pitchFamily="49" charset="-122"/>
              </a:rPr>
              <a:t>勉</a:t>
            </a:r>
            <a:r>
              <a:rPr lang="en-US" altLang="zh-CN" sz="2800" b="1" dirty="0">
                <a:latin typeface="楷体" panose="02010609060101010101" pitchFamily="49" charset="-122"/>
                <a:ea typeface="楷体" panose="02010609060101010101" pitchFamily="49" charset="-122"/>
              </a:rPr>
              <a:t>(</a:t>
            </a:r>
            <a:r>
              <a:rPr lang="en-US" altLang="zh-CN" sz="2800" dirty="0" err="1">
                <a:latin typeface="汉语拼音" pitchFamily="34" charset="0"/>
                <a:ea typeface="楷体" panose="02010609060101010101" pitchFamily="49" charset="-122"/>
              </a:rPr>
              <a:t>wèi</a:t>
            </a:r>
            <a:r>
              <a:rPr lang="en-US" altLang="zh-CN" sz="2800" b="1" dirty="0">
                <a:latin typeface="楷体" panose="02010609060101010101" pitchFamily="49" charset="-122"/>
                <a:ea typeface="楷体" panose="02010609060101010101" pitchFamily="49" charset="-122"/>
              </a:rPr>
              <a:t>)</a:t>
            </a:r>
            <a:endParaRPr lang="zh-CN" altLang="zh-CN" sz="2800" b="1" dirty="0">
              <a:latin typeface="楷体" panose="02010609060101010101" pitchFamily="49" charset="-122"/>
              <a:ea typeface="楷体" panose="02010609060101010101" pitchFamily="49" charset="-122"/>
            </a:endParaRPr>
          </a:p>
        </p:txBody>
      </p:sp>
      <p:sp>
        <p:nvSpPr>
          <p:cNvPr id="38915" name="矩形 6">
            <a:extLst>
              <a:ext uri="{FF2B5EF4-FFF2-40B4-BE49-F238E27FC236}">
                <a16:creationId xmlns:a16="http://schemas.microsoft.com/office/drawing/2014/main" xmlns="" id="{FA28E079-3202-40DF-AF72-99B15D73A5CE}"/>
              </a:ext>
            </a:extLst>
          </p:cNvPr>
          <p:cNvSpPr>
            <a:spLocks noChangeArrowheads="1"/>
          </p:cNvSpPr>
          <p:nvPr/>
        </p:nvSpPr>
        <p:spPr bwMode="auto">
          <a:xfrm>
            <a:off x="395288" y="700088"/>
            <a:ext cx="74898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000000"/>
                </a:solidFill>
                <a:latin typeface="宋体" panose="02010600030101010101" pitchFamily="2" charset="-122"/>
              </a:rPr>
              <a:t>1.</a:t>
            </a:r>
            <a:r>
              <a:rPr lang="zh-CN" altLang="zh-CN" sz="2800" b="1" dirty="0">
                <a:solidFill>
                  <a:srgbClr val="000000"/>
                </a:solidFill>
                <a:latin typeface="宋体" panose="02010600030101010101" pitchFamily="2" charset="-122"/>
              </a:rPr>
              <a:t>下列</a:t>
            </a:r>
            <a:r>
              <a:rPr lang="zh-CN" altLang="en-US" sz="2800" b="1" dirty="0">
                <a:solidFill>
                  <a:srgbClr val="000000"/>
                </a:solidFill>
                <a:latin typeface="宋体" panose="02010600030101010101" pitchFamily="2" charset="-122"/>
              </a:rPr>
              <a:t>红色</a:t>
            </a:r>
            <a:r>
              <a:rPr lang="zh-CN" altLang="zh-CN" sz="2800" b="1" dirty="0">
                <a:solidFill>
                  <a:srgbClr val="000000"/>
                </a:solidFill>
                <a:latin typeface="宋体" panose="02010600030101010101" pitchFamily="2" charset="-122"/>
              </a:rPr>
              <a:t>字的注音完全正确的一项是</a:t>
            </a:r>
            <a:r>
              <a:rPr lang="en-US" altLang="zh-CN" sz="2800" b="1" dirty="0">
                <a:solidFill>
                  <a:srgbClr val="000000"/>
                </a:solidFill>
                <a:latin typeface="宋体" panose="02010600030101010101" pitchFamily="2" charset="-122"/>
              </a:rPr>
              <a:t>(</a:t>
            </a:r>
            <a:r>
              <a:rPr lang="zh-CN" altLang="zh-CN" sz="2800" b="1" dirty="0">
                <a:solidFill>
                  <a:srgbClr val="000000"/>
                </a:solidFill>
                <a:latin typeface="宋体" panose="02010600030101010101" pitchFamily="2" charset="-122"/>
              </a:rPr>
              <a:t>　　</a:t>
            </a:r>
            <a:r>
              <a:rPr lang="en-US" altLang="zh-CN" sz="2800" b="1" dirty="0">
                <a:solidFill>
                  <a:srgbClr val="000000"/>
                </a:solidFill>
                <a:latin typeface="宋体" panose="02010600030101010101" pitchFamily="2" charset="-122"/>
              </a:rPr>
              <a:t>)</a:t>
            </a:r>
            <a:endParaRPr lang="zh-CN" altLang="en-US" b="1" dirty="0">
              <a:latin typeface="宋体" panose="02010600030101010101" pitchFamily="2" charset="-122"/>
            </a:endParaRPr>
          </a:p>
        </p:txBody>
      </p:sp>
      <p:sp>
        <p:nvSpPr>
          <p:cNvPr id="9" name="TextBox 8">
            <a:extLst>
              <a:ext uri="{FF2B5EF4-FFF2-40B4-BE49-F238E27FC236}">
                <a16:creationId xmlns:a16="http://schemas.microsoft.com/office/drawing/2014/main" xmlns="" id="{43CA9240-E642-44D5-A3D1-C39350A7D8FC}"/>
              </a:ext>
            </a:extLst>
          </p:cNvPr>
          <p:cNvSpPr txBox="1">
            <a:spLocks noChangeArrowheads="1"/>
          </p:cNvSpPr>
          <p:nvPr/>
        </p:nvSpPr>
        <p:spPr bwMode="auto">
          <a:xfrm>
            <a:off x="6938963" y="700088"/>
            <a:ext cx="647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FF0000"/>
                </a:solidFill>
                <a:latin typeface="宋体" panose="02010600030101010101" pitchFamily="2" charset="-122"/>
              </a:rPr>
              <a:t>D</a:t>
            </a:r>
            <a:endParaRPr lang="zh-CN" altLang="en-US" sz="2800" b="1" dirty="0">
              <a:solidFill>
                <a:srgbClr val="FF0000"/>
              </a:solidFill>
              <a:latin typeface="宋体" panose="02010600030101010101" pitchFamily="2" charset="-122"/>
            </a:endParaRPr>
          </a:p>
        </p:txBody>
      </p:sp>
      <p:grpSp>
        <p:nvGrpSpPr>
          <p:cNvPr id="46084" name="组合 15">
            <a:extLst>
              <a:ext uri="{FF2B5EF4-FFF2-40B4-BE49-F238E27FC236}">
                <a16:creationId xmlns:a16="http://schemas.microsoft.com/office/drawing/2014/main" xmlns="" id="{E607AE58-DB59-4B48-87BA-8816219478F8}"/>
              </a:ext>
            </a:extLst>
          </p:cNvPr>
          <p:cNvGrpSpPr>
            <a:grpSpLocks/>
          </p:cNvGrpSpPr>
          <p:nvPr/>
        </p:nvGrpSpPr>
        <p:grpSpPr bwMode="auto">
          <a:xfrm>
            <a:off x="34925" y="-20638"/>
            <a:ext cx="2008188" cy="523876"/>
            <a:chOff x="70" y="-63"/>
            <a:chExt cx="3161" cy="824"/>
          </a:xfrm>
        </p:grpSpPr>
        <p:sp>
          <p:nvSpPr>
            <p:cNvPr id="46085" name="文本框 6">
              <a:extLst>
                <a:ext uri="{FF2B5EF4-FFF2-40B4-BE49-F238E27FC236}">
                  <a16:creationId xmlns:a16="http://schemas.microsoft.com/office/drawing/2014/main" xmlns="" id="{CAE03C9B-533C-4A1D-B3A6-A8A5C970F414}"/>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课堂检测</a:t>
              </a:r>
            </a:p>
          </p:txBody>
        </p:sp>
        <p:cxnSp>
          <p:nvCxnSpPr>
            <p:cNvPr id="12" name="直线连接符 9">
              <a:extLst>
                <a:ext uri="{FF2B5EF4-FFF2-40B4-BE49-F238E27FC236}">
                  <a16:creationId xmlns:a16="http://schemas.microsoft.com/office/drawing/2014/main" xmlns="" id="{E9965701-C8BD-4BD7-9087-8D4473FD6BBE}"/>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a16="http://schemas.microsoft.com/office/drawing/2014/main" xmlns="" id="{4CA18F73-F98D-4746-9597-1B0A5C45A214}"/>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xmlns="" id="{34A3D032-623D-4670-9B44-8145BE519F31}"/>
              </a:ext>
            </a:extLst>
          </p:cNvPr>
          <p:cNvSpPr txBox="1">
            <a:spLocks noChangeArrowheads="1"/>
          </p:cNvSpPr>
          <p:nvPr/>
        </p:nvSpPr>
        <p:spPr bwMode="auto">
          <a:xfrm>
            <a:off x="360363" y="1117600"/>
            <a:ext cx="8423275"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50000"/>
              </a:lnSpc>
            </a:pPr>
            <a:r>
              <a:rPr lang="zh-CN" altLang="en-US" sz="2800" b="1" dirty="0">
                <a:solidFill>
                  <a:srgbClr val="FF0000"/>
                </a:solidFill>
                <a:latin typeface="楷体" panose="02010609060101010101" pitchFamily="49" charset="-122"/>
                <a:ea typeface="楷体" panose="02010609060101010101" pitchFamily="49" charset="-122"/>
              </a:rPr>
              <a:t>    朱德</a:t>
            </a:r>
            <a:r>
              <a:rPr lang="en-US" altLang="zh-CN" sz="2800" b="1" dirty="0">
                <a:latin typeface="楷体" panose="02010609060101010101" pitchFamily="49" charset="-122"/>
                <a:ea typeface="楷体" panose="02010609060101010101" pitchFamily="49" charset="-122"/>
              </a:rPr>
              <a:t>(1886—1976)</a:t>
            </a:r>
            <a:r>
              <a:rPr lang="zh-CN" altLang="en-US" sz="2800" b="1" dirty="0">
                <a:latin typeface="楷体" panose="02010609060101010101" pitchFamily="49" charset="-122"/>
                <a:ea typeface="楷体" panose="02010609060101010101" pitchFamily="49" charset="-122"/>
              </a:rPr>
              <a:t>　伟大的马克思主义者，伟大的无产阶级革命家、政治家、军事家，中国人民解放军的主要缔造者之一，中华人民共和国的开国元勋。字玉阶，四川仪陇人。主要著作编入</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朱德选集</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a:t>
            </a:r>
            <a:endParaRPr lang="zh-CN" altLang="zh-CN" sz="2800" dirty="0">
              <a:latin typeface="楷体" panose="02010609060101010101" pitchFamily="49" charset="-122"/>
              <a:ea typeface="楷体" panose="02010609060101010101" pitchFamily="49" charset="-122"/>
            </a:endParaRPr>
          </a:p>
        </p:txBody>
      </p:sp>
      <p:grpSp>
        <p:nvGrpSpPr>
          <p:cNvPr id="7170" name="组合 8">
            <a:extLst>
              <a:ext uri="{FF2B5EF4-FFF2-40B4-BE49-F238E27FC236}">
                <a16:creationId xmlns:a16="http://schemas.microsoft.com/office/drawing/2014/main" xmlns="" id="{0C034357-8617-484F-9EA3-8BF8F14C7E53}"/>
              </a:ext>
            </a:extLst>
          </p:cNvPr>
          <p:cNvGrpSpPr>
            <a:grpSpLocks/>
          </p:cNvGrpSpPr>
          <p:nvPr/>
        </p:nvGrpSpPr>
        <p:grpSpPr bwMode="auto">
          <a:xfrm>
            <a:off x="1588" y="31750"/>
            <a:ext cx="2006600" cy="523875"/>
            <a:chOff x="70" y="-63"/>
            <a:chExt cx="3161" cy="824"/>
          </a:xfrm>
        </p:grpSpPr>
        <p:sp>
          <p:nvSpPr>
            <p:cNvPr id="7171" name="文本框 6">
              <a:extLst>
                <a:ext uri="{FF2B5EF4-FFF2-40B4-BE49-F238E27FC236}">
                  <a16:creationId xmlns:a16="http://schemas.microsoft.com/office/drawing/2014/main" xmlns="" id="{A601893D-EA34-4514-8E84-46C4A7ACB0E7}"/>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知识备查</a:t>
              </a:r>
            </a:p>
          </p:txBody>
        </p:sp>
        <p:cxnSp>
          <p:nvCxnSpPr>
            <p:cNvPr id="10" name="直线连接符 9">
              <a:extLst>
                <a:ext uri="{FF2B5EF4-FFF2-40B4-BE49-F238E27FC236}">
                  <a16:creationId xmlns:a16="http://schemas.microsoft.com/office/drawing/2014/main" xmlns="" id="{6E05E27B-D2F2-4772-969C-18FCFB4D12B9}"/>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a16="http://schemas.microsoft.com/office/drawing/2014/main" xmlns="" id="{0F23F3D8-432F-409A-A367-77FF911B4749}"/>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矩形 9">
            <a:extLst>
              <a:ext uri="{FF2B5EF4-FFF2-40B4-BE49-F238E27FC236}">
                <a16:creationId xmlns:a16="http://schemas.microsoft.com/office/drawing/2014/main" xmlns="" id="{B1E21516-D612-4EE8-897B-D35C506DCE26}"/>
              </a:ext>
            </a:extLst>
          </p:cNvPr>
          <p:cNvSpPr>
            <a:spLocks noChangeArrowheads="1"/>
          </p:cNvSpPr>
          <p:nvPr/>
        </p:nvSpPr>
        <p:spPr bwMode="auto">
          <a:xfrm>
            <a:off x="971550" y="1622425"/>
            <a:ext cx="5688013"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50000"/>
              </a:lnSpc>
            </a:pPr>
            <a:r>
              <a:rPr lang="en-US" altLang="zh-CN" sz="2800" b="1" dirty="0">
                <a:latin typeface="楷体" panose="02010609060101010101" pitchFamily="49" charset="-122"/>
                <a:ea typeface="楷体" panose="02010609060101010101" pitchFamily="49" charset="-122"/>
              </a:rPr>
              <a:t>A.</a:t>
            </a:r>
            <a:r>
              <a:rPr lang="zh-CN" altLang="zh-CN" sz="2800" b="1" dirty="0">
                <a:latin typeface="楷体" panose="02010609060101010101" pitchFamily="49" charset="-122"/>
                <a:ea typeface="楷体" panose="02010609060101010101" pitchFamily="49" charset="-122"/>
              </a:rPr>
              <a:t>管束</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　客藉　</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挑粪</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　瞩目</a:t>
            </a:r>
          </a:p>
          <a:p>
            <a:pPr eaLnBrk="0" hangingPunct="0">
              <a:lnSpc>
                <a:spcPct val="150000"/>
              </a:lnSpc>
            </a:pPr>
            <a:r>
              <a:rPr lang="en-US" altLang="zh-CN" sz="2800" b="1" dirty="0">
                <a:latin typeface="楷体" panose="02010609060101010101" pitchFamily="49" charset="-122"/>
                <a:ea typeface="楷体" panose="02010609060101010101" pitchFamily="49" charset="-122"/>
              </a:rPr>
              <a:t>B.</a:t>
            </a:r>
            <a:r>
              <a:rPr lang="zh-CN" altLang="zh-CN" sz="2800" b="1" dirty="0">
                <a:latin typeface="楷体" panose="02010609060101010101" pitchFamily="49" charset="-122"/>
                <a:ea typeface="楷体" panose="02010609060101010101" pitchFamily="49" charset="-122"/>
              </a:rPr>
              <a:t>豪坤　</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私塾　</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强健　</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聊叙</a:t>
            </a:r>
          </a:p>
          <a:p>
            <a:pPr eaLnBrk="0" hangingPunct="0">
              <a:lnSpc>
                <a:spcPct val="150000"/>
              </a:lnSpc>
            </a:pPr>
            <a:r>
              <a:rPr lang="en-US" altLang="zh-CN" sz="2800" b="1" dirty="0">
                <a:latin typeface="楷体" panose="02010609060101010101" pitchFamily="49" charset="-122"/>
                <a:ea typeface="楷体" panose="02010609060101010101" pitchFamily="49" charset="-122"/>
              </a:rPr>
              <a:t>C.</a:t>
            </a:r>
            <a:r>
              <a:rPr lang="zh-CN" altLang="zh-CN" sz="2800" b="1" dirty="0">
                <a:latin typeface="楷体" panose="02010609060101010101" pitchFamily="49" charset="-122"/>
                <a:ea typeface="楷体" panose="02010609060101010101" pitchFamily="49" charset="-122"/>
              </a:rPr>
              <a:t>劳碌　</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衙门　</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同盟　</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更子年</a:t>
            </a:r>
          </a:p>
          <a:p>
            <a:pPr eaLnBrk="0" hangingPunct="0">
              <a:lnSpc>
                <a:spcPct val="150000"/>
              </a:lnSpc>
            </a:pPr>
            <a:r>
              <a:rPr lang="en-US" altLang="zh-CN" sz="2800" b="1" dirty="0">
                <a:latin typeface="楷体" panose="02010609060101010101" pitchFamily="49" charset="-122"/>
                <a:ea typeface="楷体" panose="02010609060101010101" pitchFamily="49" charset="-122"/>
              </a:rPr>
              <a:t>D.</a:t>
            </a:r>
            <a:r>
              <a:rPr lang="zh-CN" altLang="zh-CN" sz="2800" b="1" dirty="0">
                <a:latin typeface="楷体" panose="02010609060101010101" pitchFamily="49" charset="-122"/>
                <a:ea typeface="楷体" panose="02010609060101010101" pitchFamily="49" charset="-122"/>
              </a:rPr>
              <a:t>慰勉　</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妯娌　</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佃农　</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横蛮</a:t>
            </a:r>
          </a:p>
        </p:txBody>
      </p:sp>
      <p:sp>
        <p:nvSpPr>
          <p:cNvPr id="9" name="TextBox 8">
            <a:extLst>
              <a:ext uri="{FF2B5EF4-FFF2-40B4-BE49-F238E27FC236}">
                <a16:creationId xmlns:a16="http://schemas.microsoft.com/office/drawing/2014/main" xmlns="" id="{5641989A-36EA-48C2-AA25-BDC4D2E9B2B3}"/>
              </a:ext>
            </a:extLst>
          </p:cNvPr>
          <p:cNvSpPr txBox="1">
            <a:spLocks noChangeArrowheads="1"/>
          </p:cNvSpPr>
          <p:nvPr/>
        </p:nvSpPr>
        <p:spPr bwMode="auto">
          <a:xfrm>
            <a:off x="6343650" y="790575"/>
            <a:ext cx="3603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a:solidFill>
                  <a:srgbClr val="FF0000"/>
                </a:solidFill>
                <a:latin typeface="宋体" panose="02010600030101010101" pitchFamily="2" charset="-122"/>
              </a:rPr>
              <a:t>D</a:t>
            </a:r>
            <a:endParaRPr lang="zh-CN" altLang="en-US" sz="2800" b="1">
              <a:solidFill>
                <a:srgbClr val="FF0000"/>
              </a:solidFill>
              <a:latin typeface="宋体" panose="02010600030101010101" pitchFamily="2" charset="-122"/>
              <a:cs typeface="Times New Roman" panose="02020603050405020304" pitchFamily="18" charset="0"/>
            </a:endParaRPr>
          </a:p>
        </p:txBody>
      </p:sp>
      <p:sp>
        <p:nvSpPr>
          <p:cNvPr id="39940" name="矩形 7">
            <a:extLst>
              <a:ext uri="{FF2B5EF4-FFF2-40B4-BE49-F238E27FC236}">
                <a16:creationId xmlns:a16="http://schemas.microsoft.com/office/drawing/2014/main" xmlns="" id="{5331F144-648E-42F0-BA86-D7C13824CE33}"/>
              </a:ext>
            </a:extLst>
          </p:cNvPr>
          <p:cNvSpPr>
            <a:spLocks noChangeArrowheads="1"/>
          </p:cNvSpPr>
          <p:nvPr/>
        </p:nvSpPr>
        <p:spPr bwMode="auto">
          <a:xfrm>
            <a:off x="539750" y="752475"/>
            <a:ext cx="6985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000000"/>
                </a:solidFill>
                <a:latin typeface="宋体" panose="02010600030101010101" pitchFamily="2" charset="-122"/>
              </a:rPr>
              <a:t>2.</a:t>
            </a:r>
            <a:r>
              <a:rPr lang="zh-CN" altLang="zh-CN" sz="2800" b="1" dirty="0">
                <a:solidFill>
                  <a:srgbClr val="000000"/>
                </a:solidFill>
                <a:latin typeface="宋体" panose="02010600030101010101" pitchFamily="2" charset="-122"/>
              </a:rPr>
              <a:t>下列词语中没有错别字的一项是</a:t>
            </a:r>
            <a:r>
              <a:rPr lang="en-US" altLang="zh-CN" sz="2800" b="1" dirty="0">
                <a:solidFill>
                  <a:srgbClr val="000000"/>
                </a:solidFill>
                <a:latin typeface="宋体" panose="02010600030101010101" pitchFamily="2" charset="-122"/>
              </a:rPr>
              <a:t>(</a:t>
            </a:r>
            <a:r>
              <a:rPr lang="zh-CN" altLang="zh-CN" sz="2800" b="1" dirty="0">
                <a:solidFill>
                  <a:srgbClr val="000000"/>
                </a:solidFill>
                <a:latin typeface="宋体" panose="02010600030101010101" pitchFamily="2" charset="-122"/>
              </a:rPr>
              <a:t>　　</a:t>
            </a:r>
            <a:r>
              <a:rPr lang="en-US" altLang="zh-CN" sz="2800" b="1" dirty="0">
                <a:solidFill>
                  <a:srgbClr val="000000"/>
                </a:solidFill>
                <a:latin typeface="宋体" panose="02010600030101010101" pitchFamily="2" charset="-122"/>
              </a:rPr>
              <a:t>)</a:t>
            </a:r>
            <a:endParaRPr lang="zh-CN" altLang="zh-CN" sz="2800" b="1" dirty="0">
              <a:solidFill>
                <a:srgbClr val="000000"/>
              </a:solidFill>
              <a:latin typeface="宋体" panose="02010600030101010101" pitchFamily="2" charset="-122"/>
            </a:endParaRPr>
          </a:p>
        </p:txBody>
      </p:sp>
      <p:grpSp>
        <p:nvGrpSpPr>
          <p:cNvPr id="47108" name="组合 15">
            <a:extLst>
              <a:ext uri="{FF2B5EF4-FFF2-40B4-BE49-F238E27FC236}">
                <a16:creationId xmlns:a16="http://schemas.microsoft.com/office/drawing/2014/main" xmlns="" id="{7B73BB24-A57C-4927-99F8-BA08DEBC8633}"/>
              </a:ext>
            </a:extLst>
          </p:cNvPr>
          <p:cNvGrpSpPr>
            <a:grpSpLocks/>
          </p:cNvGrpSpPr>
          <p:nvPr/>
        </p:nvGrpSpPr>
        <p:grpSpPr bwMode="auto">
          <a:xfrm>
            <a:off x="34925" y="-20638"/>
            <a:ext cx="2008188" cy="523876"/>
            <a:chOff x="70" y="-63"/>
            <a:chExt cx="3161" cy="824"/>
          </a:xfrm>
        </p:grpSpPr>
        <p:sp>
          <p:nvSpPr>
            <p:cNvPr id="47109" name="文本框 6">
              <a:extLst>
                <a:ext uri="{FF2B5EF4-FFF2-40B4-BE49-F238E27FC236}">
                  <a16:creationId xmlns:a16="http://schemas.microsoft.com/office/drawing/2014/main" xmlns="" id="{A953CB07-D4B8-46B8-985B-B7B35778A0D4}"/>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课堂检测</a:t>
              </a:r>
            </a:p>
          </p:txBody>
        </p:sp>
        <p:cxnSp>
          <p:nvCxnSpPr>
            <p:cNvPr id="12" name="直线连接符 9">
              <a:extLst>
                <a:ext uri="{FF2B5EF4-FFF2-40B4-BE49-F238E27FC236}">
                  <a16:creationId xmlns:a16="http://schemas.microsoft.com/office/drawing/2014/main" xmlns="" id="{AD7FF2B1-E874-4255-BB19-74E443A0EB92}"/>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a16="http://schemas.microsoft.com/office/drawing/2014/main" xmlns="" id="{06EB69D3-914F-4467-991F-2C825A66154E}"/>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矩形 5">
            <a:extLst>
              <a:ext uri="{FF2B5EF4-FFF2-40B4-BE49-F238E27FC236}">
                <a16:creationId xmlns:a16="http://schemas.microsoft.com/office/drawing/2014/main" xmlns="" id="{E63F07DC-AE78-4C84-9D25-183C1FEA05EA}"/>
              </a:ext>
            </a:extLst>
          </p:cNvPr>
          <p:cNvSpPr>
            <a:spLocks noChangeArrowheads="1"/>
          </p:cNvSpPr>
          <p:nvPr/>
        </p:nvSpPr>
        <p:spPr bwMode="auto">
          <a:xfrm>
            <a:off x="420553" y="1442827"/>
            <a:ext cx="8352854"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50000"/>
              </a:lnSpc>
            </a:pPr>
            <a:r>
              <a:rPr lang="en-US" altLang="zh-CN" sz="2800" b="1" dirty="0">
                <a:latin typeface="楷体" panose="02010609060101010101" pitchFamily="49" charset="-122"/>
                <a:ea typeface="楷体" panose="02010609060101010101" pitchFamily="49" charset="-122"/>
              </a:rPr>
              <a:t>(1)</a:t>
            </a:r>
            <a:r>
              <a:rPr lang="zh-CN" altLang="zh-CN" sz="2800" b="1" dirty="0">
                <a:latin typeface="楷体" panose="02010609060101010101" pitchFamily="49" charset="-122"/>
                <a:ea typeface="楷体" panose="02010609060101010101" pitchFamily="49" charset="-122"/>
              </a:rPr>
              <a:t>母亲这样地整日</a:t>
            </a:r>
            <a:r>
              <a:rPr lang="en-US" altLang="zh-CN"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着。</a:t>
            </a:r>
            <a:endParaRPr lang="en-US" altLang="zh-CN" sz="2800" b="1" dirty="0">
              <a:latin typeface="楷体" panose="02010609060101010101" pitchFamily="49" charset="-122"/>
              <a:ea typeface="楷体" panose="02010609060101010101" pitchFamily="49" charset="-122"/>
            </a:endParaRPr>
          </a:p>
          <a:p>
            <a:pPr eaLnBrk="0" hangingPunct="0">
              <a:lnSpc>
                <a:spcPct val="150000"/>
              </a:lnSpc>
            </a:pPr>
            <a:r>
              <a:rPr lang="en-US" altLang="zh-CN" sz="2800" b="1" dirty="0">
                <a:latin typeface="楷体" panose="02010609060101010101" pitchFamily="49" charset="-122"/>
                <a:ea typeface="楷体" panose="02010609060101010101" pitchFamily="49" charset="-122"/>
              </a:rPr>
              <a:t>    A.</a:t>
            </a:r>
            <a:r>
              <a:rPr lang="zh-CN" altLang="zh-CN" sz="2800" b="1" dirty="0">
                <a:latin typeface="楷体" panose="02010609060101010101" pitchFamily="49" charset="-122"/>
                <a:ea typeface="楷体" panose="02010609060101010101" pitchFamily="49" charset="-122"/>
              </a:rPr>
              <a:t>劳累</a:t>
            </a:r>
            <a:r>
              <a:rPr lang="en-US" altLang="zh-CN" sz="2800" b="1" dirty="0">
                <a:latin typeface="楷体" panose="02010609060101010101" pitchFamily="49" charset="-122"/>
                <a:ea typeface="楷体" panose="02010609060101010101" pitchFamily="49" charset="-122"/>
              </a:rPr>
              <a:t>         B.</a:t>
            </a:r>
            <a:r>
              <a:rPr lang="zh-CN" altLang="zh-CN" sz="2800" b="1" dirty="0">
                <a:latin typeface="楷体" panose="02010609060101010101" pitchFamily="49" charset="-122"/>
                <a:ea typeface="楷体" panose="02010609060101010101" pitchFamily="49" charset="-122"/>
              </a:rPr>
              <a:t>劳碌</a:t>
            </a:r>
          </a:p>
          <a:p>
            <a:pPr eaLnBrk="0" hangingPunct="0">
              <a:lnSpc>
                <a:spcPct val="150000"/>
              </a:lnSpc>
            </a:pPr>
            <a:r>
              <a:rPr lang="en-US" altLang="zh-CN" sz="2800" b="1" dirty="0">
                <a:latin typeface="楷体" panose="02010609060101010101" pitchFamily="49" charset="-122"/>
                <a:ea typeface="楷体" panose="02010609060101010101" pitchFamily="49" charset="-122"/>
              </a:rPr>
              <a:t>(2)</a:t>
            </a:r>
            <a:r>
              <a:rPr lang="zh-CN" altLang="zh-CN" sz="2800" b="1" dirty="0">
                <a:latin typeface="楷体" panose="02010609060101010101" pitchFamily="49" charset="-122"/>
                <a:ea typeface="楷体" panose="02010609060101010101" pitchFamily="49" charset="-122"/>
              </a:rPr>
              <a:t>母亲就靠那三十亩地独力</a:t>
            </a:r>
            <a:r>
              <a:rPr lang="en-US" altLang="zh-CN"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一家人的生活。</a:t>
            </a:r>
            <a:endParaRPr lang="en-US" altLang="zh-CN" sz="2800" b="1" dirty="0">
              <a:latin typeface="楷体" panose="02010609060101010101" pitchFamily="49" charset="-122"/>
              <a:ea typeface="楷体" panose="02010609060101010101" pitchFamily="49" charset="-122"/>
            </a:endParaRPr>
          </a:p>
          <a:p>
            <a:pPr eaLnBrk="0" hangingPunct="0">
              <a:lnSpc>
                <a:spcPct val="150000"/>
              </a:lnSpc>
            </a:pPr>
            <a:r>
              <a:rPr lang="en-US" altLang="zh-CN" sz="2800" b="1" dirty="0">
                <a:latin typeface="楷体" panose="02010609060101010101" pitchFamily="49" charset="-122"/>
                <a:ea typeface="楷体" panose="02010609060101010101" pitchFamily="49" charset="-122"/>
              </a:rPr>
              <a:t>    A.</a:t>
            </a:r>
            <a:r>
              <a:rPr lang="zh-CN" altLang="zh-CN" sz="2800" b="1" dirty="0">
                <a:latin typeface="楷体" panose="02010609060101010101" pitchFamily="49" charset="-122"/>
                <a:ea typeface="楷体" panose="02010609060101010101" pitchFamily="49" charset="-122"/>
              </a:rPr>
              <a:t>支持</a:t>
            </a:r>
            <a:r>
              <a:rPr lang="en-US" altLang="zh-CN" sz="2800" b="1" dirty="0">
                <a:latin typeface="楷体" panose="02010609060101010101" pitchFamily="49" charset="-122"/>
                <a:ea typeface="楷体" panose="02010609060101010101" pitchFamily="49" charset="-122"/>
              </a:rPr>
              <a:t>       </a:t>
            </a:r>
            <a:r>
              <a:rPr lang="zh-CN" altLang="zh-CN"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B.</a:t>
            </a:r>
            <a:r>
              <a:rPr lang="zh-CN" altLang="zh-CN" sz="2800" b="1" dirty="0">
                <a:latin typeface="楷体" panose="02010609060101010101" pitchFamily="49" charset="-122"/>
                <a:ea typeface="楷体" panose="02010609060101010101" pitchFamily="49" charset="-122"/>
              </a:rPr>
              <a:t>支撑</a:t>
            </a:r>
          </a:p>
        </p:txBody>
      </p:sp>
      <p:sp>
        <p:nvSpPr>
          <p:cNvPr id="9" name="TextBox 8">
            <a:extLst>
              <a:ext uri="{FF2B5EF4-FFF2-40B4-BE49-F238E27FC236}">
                <a16:creationId xmlns:a16="http://schemas.microsoft.com/office/drawing/2014/main" xmlns="" id="{69F6823E-0AEE-49AF-A56E-9F43EC0DEE03}"/>
              </a:ext>
            </a:extLst>
          </p:cNvPr>
          <p:cNvSpPr txBox="1">
            <a:spLocks noChangeArrowheads="1"/>
          </p:cNvSpPr>
          <p:nvPr/>
        </p:nvSpPr>
        <p:spPr bwMode="auto">
          <a:xfrm>
            <a:off x="3923928" y="1563638"/>
            <a:ext cx="5032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FF0000"/>
                </a:solidFill>
                <a:latin typeface="宋体" panose="02010600030101010101" pitchFamily="2" charset="-122"/>
              </a:rPr>
              <a:t>B</a:t>
            </a:r>
            <a:endParaRPr lang="zh-CN" altLang="en-US" sz="2800" b="1" dirty="0">
              <a:solidFill>
                <a:srgbClr val="FF0000"/>
              </a:solidFill>
              <a:latin typeface="宋体" panose="02010600030101010101" pitchFamily="2" charset="-122"/>
              <a:cs typeface="Times New Roman" panose="02020603050405020304" pitchFamily="18" charset="0"/>
            </a:endParaRPr>
          </a:p>
        </p:txBody>
      </p:sp>
      <p:sp>
        <p:nvSpPr>
          <p:cNvPr id="10" name="TextBox 9">
            <a:extLst>
              <a:ext uri="{FF2B5EF4-FFF2-40B4-BE49-F238E27FC236}">
                <a16:creationId xmlns:a16="http://schemas.microsoft.com/office/drawing/2014/main" xmlns="" id="{844557E5-1AC5-472A-BDBA-962EAC371D13}"/>
              </a:ext>
            </a:extLst>
          </p:cNvPr>
          <p:cNvSpPr txBox="1">
            <a:spLocks noChangeArrowheads="1"/>
          </p:cNvSpPr>
          <p:nvPr/>
        </p:nvSpPr>
        <p:spPr bwMode="auto">
          <a:xfrm>
            <a:off x="5364088" y="2859782"/>
            <a:ext cx="5032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800" b="1" dirty="0">
                <a:solidFill>
                  <a:srgbClr val="FF0000"/>
                </a:solidFill>
                <a:latin typeface="宋体" panose="02010600030101010101" pitchFamily="2" charset="-122"/>
              </a:rPr>
              <a:t>B</a:t>
            </a:r>
            <a:endParaRPr lang="zh-CN" altLang="en-US" sz="2800" b="1" dirty="0">
              <a:solidFill>
                <a:srgbClr val="FF0000"/>
              </a:solidFill>
              <a:latin typeface="宋体" panose="02010600030101010101" pitchFamily="2" charset="-122"/>
              <a:cs typeface="Times New Roman" panose="02020603050405020304" pitchFamily="18" charset="0"/>
            </a:endParaRPr>
          </a:p>
        </p:txBody>
      </p:sp>
      <p:grpSp>
        <p:nvGrpSpPr>
          <p:cNvPr id="48132" name="组合 15">
            <a:extLst>
              <a:ext uri="{FF2B5EF4-FFF2-40B4-BE49-F238E27FC236}">
                <a16:creationId xmlns:a16="http://schemas.microsoft.com/office/drawing/2014/main" xmlns="" id="{89231491-A832-474A-8B72-75E4483221C4}"/>
              </a:ext>
            </a:extLst>
          </p:cNvPr>
          <p:cNvGrpSpPr>
            <a:grpSpLocks/>
          </p:cNvGrpSpPr>
          <p:nvPr/>
        </p:nvGrpSpPr>
        <p:grpSpPr bwMode="auto">
          <a:xfrm>
            <a:off x="34925" y="-20638"/>
            <a:ext cx="2008188" cy="523876"/>
            <a:chOff x="70" y="-63"/>
            <a:chExt cx="3161" cy="824"/>
          </a:xfrm>
        </p:grpSpPr>
        <p:sp>
          <p:nvSpPr>
            <p:cNvPr id="48133" name="文本框 6">
              <a:extLst>
                <a:ext uri="{FF2B5EF4-FFF2-40B4-BE49-F238E27FC236}">
                  <a16:creationId xmlns:a16="http://schemas.microsoft.com/office/drawing/2014/main" xmlns="" id="{52803D47-E798-47DA-8CD2-31F763476EB4}"/>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课堂检测</a:t>
              </a:r>
            </a:p>
          </p:txBody>
        </p:sp>
        <p:cxnSp>
          <p:nvCxnSpPr>
            <p:cNvPr id="13" name="直线连接符 9">
              <a:extLst>
                <a:ext uri="{FF2B5EF4-FFF2-40B4-BE49-F238E27FC236}">
                  <a16:creationId xmlns:a16="http://schemas.microsoft.com/office/drawing/2014/main" xmlns="" id="{3ACF0251-F21B-4F6D-A012-668F5BEC7AB2}"/>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a:extLst>
                <a:ext uri="{FF2B5EF4-FFF2-40B4-BE49-F238E27FC236}">
                  <a16:creationId xmlns:a16="http://schemas.microsoft.com/office/drawing/2014/main" xmlns="" id="{15EBD08B-74F7-472A-A332-9B68D8EADF2A}"/>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 name="矩形 1">
            <a:extLst>
              <a:ext uri="{FF2B5EF4-FFF2-40B4-BE49-F238E27FC236}">
                <a16:creationId xmlns:a16="http://schemas.microsoft.com/office/drawing/2014/main" xmlns="" id="{A8766684-4483-492E-A649-E72F94F710C4}"/>
              </a:ext>
            </a:extLst>
          </p:cNvPr>
          <p:cNvSpPr>
            <a:spLocks noChangeArrowheads="1"/>
          </p:cNvSpPr>
          <p:nvPr/>
        </p:nvSpPr>
        <p:spPr bwMode="auto">
          <a:xfrm>
            <a:off x="611188" y="681038"/>
            <a:ext cx="60483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dirty="0">
                <a:solidFill>
                  <a:srgbClr val="000000"/>
                </a:solidFill>
                <a:latin typeface="宋体" panose="02010600030101010101" pitchFamily="2" charset="-122"/>
              </a:rPr>
              <a:t>3.</a:t>
            </a:r>
            <a:r>
              <a:rPr lang="zh-CN" altLang="zh-CN" sz="2800" b="1" dirty="0">
                <a:solidFill>
                  <a:srgbClr val="000000"/>
                </a:solidFill>
                <a:latin typeface="宋体" panose="02010600030101010101" pitchFamily="2" charset="-122"/>
              </a:rPr>
              <a:t>选择恰当的词语填入括号中。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3" name="组合 1">
            <a:extLst>
              <a:ext uri="{FF2B5EF4-FFF2-40B4-BE49-F238E27FC236}">
                <a16:creationId xmlns:a16="http://schemas.microsoft.com/office/drawing/2014/main" xmlns="" id="{AAFE9529-03B2-40FA-BCDD-AE6E53777F18}"/>
              </a:ext>
            </a:extLst>
          </p:cNvPr>
          <p:cNvGrpSpPr>
            <a:grpSpLocks/>
          </p:cNvGrpSpPr>
          <p:nvPr/>
        </p:nvGrpSpPr>
        <p:grpSpPr bwMode="auto">
          <a:xfrm>
            <a:off x="3700463" y="555625"/>
            <a:ext cx="1743075" cy="566738"/>
            <a:chOff x="3333750" y="555625"/>
            <a:chExt cx="1743075" cy="566738"/>
          </a:xfrm>
        </p:grpSpPr>
        <p:sp>
          <p:nvSpPr>
            <p:cNvPr id="7" name="圆角矩形 6">
              <a:extLst>
                <a:ext uri="{FF2B5EF4-FFF2-40B4-BE49-F238E27FC236}">
                  <a16:creationId xmlns:a16="http://schemas.microsoft.com/office/drawing/2014/main" xmlns="" id="{E9DBA15F-9D06-4630-B0E7-2D29DCA628A4}"/>
                </a:ext>
              </a:extLst>
            </p:cNvPr>
            <p:cNvSpPr/>
            <p:nvPr/>
          </p:nvSpPr>
          <p:spPr>
            <a:xfrm rot="555800">
              <a:off x="4602162" y="673100"/>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8" name="圆角矩形 7">
              <a:extLst>
                <a:ext uri="{FF2B5EF4-FFF2-40B4-BE49-F238E27FC236}">
                  <a16:creationId xmlns:a16="http://schemas.microsoft.com/office/drawing/2014/main" xmlns="" id="{2A0AE4EF-14C5-466B-B1B5-1614AE4BD1BC}"/>
                </a:ext>
              </a:extLst>
            </p:cNvPr>
            <p:cNvSpPr/>
            <p:nvPr/>
          </p:nvSpPr>
          <p:spPr>
            <a:xfrm rot="20470821">
              <a:off x="4197350" y="679450"/>
              <a:ext cx="442912" cy="420688"/>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9" name="圆角矩形 8">
              <a:extLst>
                <a:ext uri="{FF2B5EF4-FFF2-40B4-BE49-F238E27FC236}">
                  <a16:creationId xmlns:a16="http://schemas.microsoft.com/office/drawing/2014/main" xmlns="" id="{EE2778E8-B811-4CAE-AD44-164A08649D7C}"/>
                </a:ext>
              </a:extLst>
            </p:cNvPr>
            <p:cNvSpPr/>
            <p:nvPr/>
          </p:nvSpPr>
          <p:spPr>
            <a:xfrm rot="319204">
              <a:off x="3778250" y="679450"/>
              <a:ext cx="441325" cy="420688"/>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0" name="圆角矩形 9">
              <a:extLst>
                <a:ext uri="{FF2B5EF4-FFF2-40B4-BE49-F238E27FC236}">
                  <a16:creationId xmlns:a16="http://schemas.microsoft.com/office/drawing/2014/main" xmlns="" id="{7C7604A5-8045-4D43-84BB-4842AAF1600A}"/>
                </a:ext>
              </a:extLst>
            </p:cNvPr>
            <p:cNvSpPr/>
            <p:nvPr/>
          </p:nvSpPr>
          <p:spPr>
            <a:xfrm rot="21148334">
              <a:off x="3368675" y="687388"/>
              <a:ext cx="441325" cy="420687"/>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49158" name="矩形 1">
              <a:extLst>
                <a:ext uri="{FF2B5EF4-FFF2-40B4-BE49-F238E27FC236}">
                  <a16:creationId xmlns:a16="http://schemas.microsoft.com/office/drawing/2014/main" xmlns="" id="{C6CCC976-D360-4FB3-8D9E-9E5328E398C4}"/>
                </a:ext>
              </a:extLst>
            </p:cNvPr>
            <p:cNvSpPr>
              <a:spLocks noChangeArrowheads="1"/>
            </p:cNvSpPr>
            <p:nvPr/>
          </p:nvSpPr>
          <p:spPr bwMode="auto">
            <a:xfrm>
              <a:off x="3333750" y="555625"/>
              <a:ext cx="1743075"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拓展阅读</a:t>
              </a:r>
            </a:p>
          </p:txBody>
        </p:sp>
      </p:grpSp>
      <p:sp>
        <p:nvSpPr>
          <p:cNvPr id="43011" name="矩形 13">
            <a:extLst>
              <a:ext uri="{FF2B5EF4-FFF2-40B4-BE49-F238E27FC236}">
                <a16:creationId xmlns:a16="http://schemas.microsoft.com/office/drawing/2014/main" xmlns="" id="{4C0F41B0-97C7-4D86-967F-08ADB1EE6857}"/>
              </a:ext>
            </a:extLst>
          </p:cNvPr>
          <p:cNvSpPr>
            <a:spLocks noChangeArrowheads="1"/>
          </p:cNvSpPr>
          <p:nvPr/>
        </p:nvSpPr>
        <p:spPr bwMode="auto">
          <a:xfrm>
            <a:off x="395288" y="1203325"/>
            <a:ext cx="8353425" cy="344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0" hangingPunct="0">
              <a:spcAft>
                <a:spcPts val="1200"/>
              </a:spcAft>
            </a:pPr>
            <a:r>
              <a:rPr lang="zh-CN" altLang="zh-CN" sz="2600" dirty="0">
                <a:latin typeface="黑体" panose="02010609060101010101" pitchFamily="49" charset="-122"/>
                <a:ea typeface="黑体" panose="02010609060101010101" pitchFamily="49" charset="-122"/>
              </a:rPr>
              <a:t>父亲进城送梨</a:t>
            </a:r>
          </a:p>
          <a:p>
            <a:pPr eaLnBrk="0" hangingPunct="0"/>
            <a:r>
              <a:rPr lang="en-US" altLang="zh-CN" sz="2600" b="1" dirty="0">
                <a:latin typeface="楷体" panose="02010609060101010101" pitchFamily="49" charset="-122"/>
                <a:ea typeface="楷体" panose="02010609060101010101" pitchFamily="49" charset="-122"/>
              </a:rPr>
              <a:t>    </a:t>
            </a:r>
            <a:r>
              <a:rPr lang="zh-CN" altLang="zh-CN" sz="2600" b="1" dirty="0">
                <a:latin typeface="楷体" panose="02010609060101010101" pitchFamily="49" charset="-122"/>
                <a:ea typeface="楷体" panose="02010609060101010101" pitchFamily="49" charset="-122"/>
              </a:rPr>
              <a:t>父亲来了几次电话催我回家</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说院子里的梨熟了</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让我摘些带回城里吃</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说要不是他的腿摔伤了</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早把梨送来了。可我心里却想</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特意回家摘些梨带回城里</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好像城里没有梨似的。回家一趟</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时间浪费了不说</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那车票钱足够买几十斤梨。再说</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今年的雨水多</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梨不甜。因而</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我未把回家摘梨的事放在心上。</a:t>
            </a:r>
          </a:p>
          <a:p>
            <a:pPr eaLnBrk="0" hangingPunct="0"/>
            <a:r>
              <a:rPr lang="en-US" altLang="zh-CN" sz="2600" b="1" dirty="0">
                <a:latin typeface="楷体" panose="02010609060101010101" pitchFamily="49" charset="-122"/>
                <a:ea typeface="楷体" panose="02010609060101010101" pitchFamily="49" charset="-122"/>
              </a:rPr>
              <a:t>    </a:t>
            </a:r>
            <a:r>
              <a:rPr lang="zh-CN" altLang="zh-CN" sz="2600" b="1" dirty="0">
                <a:latin typeface="楷体" panose="02010609060101010101" pitchFamily="49" charset="-122"/>
                <a:ea typeface="楷体" panose="02010609060101010101" pitchFamily="49" charset="-122"/>
              </a:rPr>
              <a:t>谁知</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中秋节前的一天</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父亲瘸着腿突然出现在家</a:t>
            </a:r>
          </a:p>
        </p:txBody>
      </p:sp>
      <p:grpSp>
        <p:nvGrpSpPr>
          <p:cNvPr id="49160" name="组合 12">
            <a:extLst>
              <a:ext uri="{FF2B5EF4-FFF2-40B4-BE49-F238E27FC236}">
                <a16:creationId xmlns:a16="http://schemas.microsoft.com/office/drawing/2014/main" xmlns="" id="{05934B0E-E213-48DE-8A4D-12A05524748F}"/>
              </a:ext>
            </a:extLst>
          </p:cNvPr>
          <p:cNvGrpSpPr>
            <a:grpSpLocks/>
          </p:cNvGrpSpPr>
          <p:nvPr/>
        </p:nvGrpSpPr>
        <p:grpSpPr bwMode="auto">
          <a:xfrm>
            <a:off x="34925" y="-20638"/>
            <a:ext cx="2008188" cy="523876"/>
            <a:chOff x="70" y="-63"/>
            <a:chExt cx="3161" cy="824"/>
          </a:xfrm>
        </p:grpSpPr>
        <p:sp>
          <p:nvSpPr>
            <p:cNvPr id="49161" name="文本框 6">
              <a:extLst>
                <a:ext uri="{FF2B5EF4-FFF2-40B4-BE49-F238E27FC236}">
                  <a16:creationId xmlns:a16="http://schemas.microsoft.com/office/drawing/2014/main" xmlns="" id="{682114BD-F1F1-48AD-BB9F-D45EE4EA2A7F}"/>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拓展探究</a:t>
              </a:r>
            </a:p>
          </p:txBody>
        </p:sp>
        <p:cxnSp>
          <p:nvCxnSpPr>
            <p:cNvPr id="15" name="直线连接符 9">
              <a:extLst>
                <a:ext uri="{FF2B5EF4-FFF2-40B4-BE49-F238E27FC236}">
                  <a16:creationId xmlns:a16="http://schemas.microsoft.com/office/drawing/2014/main" xmlns="" id="{8A897A43-3F8A-4E9A-A119-5B7FAD9547B3}"/>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a:extLst>
                <a:ext uri="{FF2B5EF4-FFF2-40B4-BE49-F238E27FC236}">
                  <a16:creationId xmlns:a16="http://schemas.microsoft.com/office/drawing/2014/main" xmlns="" id="{C4E954C2-22CA-4C99-9737-483C34C0C255}"/>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矩形 6">
            <a:extLst>
              <a:ext uri="{FF2B5EF4-FFF2-40B4-BE49-F238E27FC236}">
                <a16:creationId xmlns:a16="http://schemas.microsoft.com/office/drawing/2014/main" xmlns="" id="{B6B814F4-E869-4262-B8CE-5274B9800265}"/>
              </a:ext>
            </a:extLst>
          </p:cNvPr>
          <p:cNvSpPr>
            <a:spLocks noChangeArrowheads="1"/>
          </p:cNvSpPr>
          <p:nvPr/>
        </p:nvSpPr>
        <p:spPr bwMode="auto">
          <a:xfrm>
            <a:off x="323850" y="711200"/>
            <a:ext cx="8497888" cy="409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600" b="1" dirty="0">
                <a:latin typeface="楷体" panose="02010609060101010101" pitchFamily="49" charset="-122"/>
                <a:ea typeface="楷体" panose="02010609060101010101" pitchFamily="49" charset="-122"/>
              </a:rPr>
              <a:t>门口，背着一只蛇皮袋，像一个行乞的老人。我有点儿没好气地埋怨起来：“爸，你腿还伤着呢，大老远送梨来干吗？要来也不打个电话，我好去车站接你呀</a:t>
            </a:r>
            <a:r>
              <a:rPr lang="en-US" altLang="zh-CN" sz="2600" b="1" dirty="0">
                <a:latin typeface="楷体" panose="02010609060101010101" pitchFamily="49" charset="-122"/>
                <a:ea typeface="楷体" panose="02010609060101010101" pitchFamily="49" charset="-122"/>
              </a:rPr>
              <a:t>!”</a:t>
            </a:r>
            <a:r>
              <a:rPr lang="zh-CN" altLang="en-US" sz="2600" b="1" dirty="0">
                <a:latin typeface="楷体" panose="02010609060101010101" pitchFamily="49" charset="-122"/>
                <a:ea typeface="楷体" panose="02010609060101010101" pitchFamily="49" charset="-122"/>
              </a:rPr>
              <a:t>父亲愣住了，涨红了脸。</a:t>
            </a:r>
          </a:p>
          <a:p>
            <a:pPr eaLnBrk="0" hangingPunct="0"/>
            <a:r>
              <a:rPr lang="en-US" altLang="zh-CN" sz="2600" b="1" dirty="0">
                <a:latin typeface="楷体" panose="02010609060101010101" pitchFamily="49" charset="-122"/>
                <a:ea typeface="楷体" panose="02010609060101010101" pitchFamily="49" charset="-122"/>
              </a:rPr>
              <a:t>    </a:t>
            </a:r>
            <a:r>
              <a:rPr lang="zh-CN" altLang="zh-CN" sz="2600" b="1" dirty="0">
                <a:latin typeface="楷体" panose="02010609060101010101" pitchFamily="49" charset="-122"/>
                <a:ea typeface="楷体" panose="02010609060101010101" pitchFamily="49" charset="-122"/>
              </a:rPr>
              <a:t>妻回来了</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一听说父亲特意送梨进城</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也埋怨起来</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“爸</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你以后别这样。城里的大街小巷都是卖梨的</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才几毛钱一斤</a:t>
            </a:r>
            <a:r>
              <a:rPr lang="en-US" altLang="zh-CN"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”父亲被妻的话呛得没言语</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一副局促不安的样子</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仿佛自己走错了家门。</a:t>
            </a:r>
          </a:p>
          <a:p>
            <a:pPr eaLnBrk="0" hangingPunct="0"/>
            <a:r>
              <a:rPr lang="en-US" altLang="zh-CN" sz="2600" b="1" dirty="0">
                <a:latin typeface="楷体" panose="02010609060101010101" pitchFamily="49" charset="-122"/>
                <a:ea typeface="楷体" panose="02010609060101010101" pitchFamily="49" charset="-122"/>
              </a:rPr>
              <a:t>    </a:t>
            </a:r>
            <a:r>
              <a:rPr lang="zh-CN" altLang="zh-CN" sz="2600" b="1" dirty="0">
                <a:latin typeface="楷体" panose="02010609060101010101" pitchFamily="49" charset="-122"/>
                <a:ea typeface="楷体" panose="02010609060101010101" pitchFamily="49" charset="-122"/>
              </a:rPr>
              <a:t>我和妻的话对父亲有一种无意的伤害。饭后</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他把那蛇皮袋里的梨一个个取出来</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小心翼翼地平放在餐桌上。</a:t>
            </a:r>
          </a:p>
        </p:txBody>
      </p:sp>
      <p:grpSp>
        <p:nvGrpSpPr>
          <p:cNvPr id="50178" name="组合 12">
            <a:extLst>
              <a:ext uri="{FF2B5EF4-FFF2-40B4-BE49-F238E27FC236}">
                <a16:creationId xmlns:a16="http://schemas.microsoft.com/office/drawing/2014/main" xmlns="" id="{DF16EBFD-4E8B-43C7-B155-110925BC5AA4}"/>
              </a:ext>
            </a:extLst>
          </p:cNvPr>
          <p:cNvGrpSpPr>
            <a:grpSpLocks/>
          </p:cNvGrpSpPr>
          <p:nvPr/>
        </p:nvGrpSpPr>
        <p:grpSpPr bwMode="auto">
          <a:xfrm>
            <a:off x="34925" y="-20638"/>
            <a:ext cx="2008188" cy="523876"/>
            <a:chOff x="70" y="-63"/>
            <a:chExt cx="3161" cy="824"/>
          </a:xfrm>
        </p:grpSpPr>
        <p:sp>
          <p:nvSpPr>
            <p:cNvPr id="50179" name="文本框 6">
              <a:extLst>
                <a:ext uri="{FF2B5EF4-FFF2-40B4-BE49-F238E27FC236}">
                  <a16:creationId xmlns:a16="http://schemas.microsoft.com/office/drawing/2014/main" xmlns="" id="{D6320B4E-1C34-4DBC-B43D-D765D6E7A350}"/>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拓展探究</a:t>
              </a:r>
            </a:p>
          </p:txBody>
        </p:sp>
        <p:cxnSp>
          <p:nvCxnSpPr>
            <p:cNvPr id="8" name="直线连接符 9">
              <a:extLst>
                <a:ext uri="{FF2B5EF4-FFF2-40B4-BE49-F238E27FC236}">
                  <a16:creationId xmlns:a16="http://schemas.microsoft.com/office/drawing/2014/main" xmlns="" id="{6CA87245-A27F-4F96-9120-80BF9B354B46}"/>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a:extLst>
                <a:ext uri="{FF2B5EF4-FFF2-40B4-BE49-F238E27FC236}">
                  <a16:creationId xmlns:a16="http://schemas.microsoft.com/office/drawing/2014/main" xmlns="" id="{8B0E5FD1-4806-4147-8B76-F75E764068EA}"/>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矩形 6">
            <a:extLst>
              <a:ext uri="{FF2B5EF4-FFF2-40B4-BE49-F238E27FC236}">
                <a16:creationId xmlns:a16="http://schemas.microsoft.com/office/drawing/2014/main" xmlns="" id="{448857E5-C46B-429E-99D7-1D60076434BA}"/>
              </a:ext>
            </a:extLst>
          </p:cNvPr>
          <p:cNvSpPr>
            <a:spLocks noChangeArrowheads="1"/>
          </p:cNvSpPr>
          <p:nvPr/>
        </p:nvSpPr>
        <p:spPr bwMode="auto">
          <a:xfrm>
            <a:off x="234950" y="555625"/>
            <a:ext cx="8748713" cy="409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0" eaLnBrk="1" hangingPunct="1">
              <a:defRPr/>
            </a:pPr>
            <a:r>
              <a:rPr lang="zh-CN" altLang="zh-CN" sz="2600" b="1" dirty="0">
                <a:solidFill>
                  <a:prstClr val="black"/>
                </a:solidFill>
                <a:latin typeface="楷体" panose="02010609060101010101" pitchFamily="49" charset="-122"/>
                <a:ea typeface="楷体" panose="02010609060101010101" pitchFamily="49" charset="-122"/>
              </a:rPr>
              <a:t>收拾好蛇皮袋</a:t>
            </a:r>
            <a:r>
              <a:rPr lang="zh-CN" altLang="en-US" sz="2600" b="1" dirty="0">
                <a:solidFill>
                  <a:prstClr val="black"/>
                </a:solidFill>
                <a:latin typeface="楷体" panose="02010609060101010101" pitchFamily="49" charset="-122"/>
                <a:ea typeface="楷体" panose="02010609060101010101" pitchFamily="49" charset="-122"/>
              </a:rPr>
              <a:t>，</a:t>
            </a:r>
            <a:r>
              <a:rPr lang="zh-CN" altLang="zh-CN" sz="2600" b="1" dirty="0">
                <a:solidFill>
                  <a:prstClr val="black"/>
                </a:solidFill>
                <a:latin typeface="楷体" panose="02010609060101010101" pitchFamily="49" charset="-122"/>
                <a:ea typeface="楷体" panose="02010609060101010101" pitchFamily="49" charset="-122"/>
              </a:rPr>
              <a:t>父亲执意要回乡下。我再三挽留</a:t>
            </a:r>
            <a:r>
              <a:rPr lang="zh-CN" altLang="en-US" sz="2600" b="1" dirty="0">
                <a:solidFill>
                  <a:prstClr val="black"/>
                </a:solidFill>
                <a:latin typeface="楷体" panose="02010609060101010101" pitchFamily="49" charset="-122"/>
                <a:ea typeface="楷体" panose="02010609060101010101" pitchFamily="49" charset="-122"/>
              </a:rPr>
              <a:t>，</a:t>
            </a:r>
            <a:r>
              <a:rPr lang="zh-CN" altLang="zh-CN" sz="2600" b="1" dirty="0">
                <a:solidFill>
                  <a:prstClr val="black"/>
                </a:solidFill>
                <a:latin typeface="楷体" panose="02010609060101010101" pitchFamily="49" charset="-122"/>
                <a:ea typeface="楷体" panose="02010609060101010101" pitchFamily="49" charset="-122"/>
              </a:rPr>
              <a:t>父亲却执拗得像个孩子。在去车站的路上</a:t>
            </a:r>
            <a:r>
              <a:rPr lang="zh-CN" altLang="en-US" sz="2600" b="1" dirty="0">
                <a:solidFill>
                  <a:prstClr val="black"/>
                </a:solidFill>
                <a:latin typeface="楷体" panose="02010609060101010101" pitchFamily="49" charset="-122"/>
                <a:ea typeface="楷体" panose="02010609060101010101" pitchFamily="49" charset="-122"/>
              </a:rPr>
              <a:t>，</a:t>
            </a:r>
            <a:r>
              <a:rPr lang="zh-CN" altLang="zh-CN" sz="2600" b="1" dirty="0">
                <a:solidFill>
                  <a:prstClr val="black"/>
                </a:solidFill>
                <a:latin typeface="楷体" panose="02010609060101010101" pitchFamily="49" charset="-122"/>
                <a:ea typeface="楷体" panose="02010609060101010101" pitchFamily="49" charset="-122"/>
              </a:rPr>
              <a:t>父亲耷拉着脑袋</a:t>
            </a:r>
            <a:r>
              <a:rPr lang="zh-CN" altLang="en-US" sz="2600" b="1" dirty="0">
                <a:solidFill>
                  <a:prstClr val="black"/>
                </a:solidFill>
                <a:latin typeface="楷体" panose="02010609060101010101" pitchFamily="49" charset="-122"/>
                <a:ea typeface="楷体" panose="02010609060101010101" pitchFamily="49" charset="-122"/>
              </a:rPr>
              <a:t>，</a:t>
            </a:r>
            <a:r>
              <a:rPr lang="zh-CN" altLang="zh-CN" sz="2600" b="1" dirty="0">
                <a:solidFill>
                  <a:prstClr val="black"/>
                </a:solidFill>
                <a:latin typeface="楷体" panose="02010609060101010101" pitchFamily="49" charset="-122"/>
                <a:ea typeface="楷体" panose="02010609060101010101" pitchFamily="49" charset="-122"/>
              </a:rPr>
              <a:t>一瘸一拐地走在我的前面。</a:t>
            </a:r>
            <a:r>
              <a:rPr lang="en-US" altLang="zh-CN" sz="2600" b="1" dirty="0">
                <a:solidFill>
                  <a:prstClr val="black"/>
                </a:solidFill>
                <a:latin typeface="楷体" panose="02010609060101010101" pitchFamily="49" charset="-122"/>
                <a:ea typeface="楷体" panose="02010609060101010101" pitchFamily="49" charset="-122"/>
              </a:rPr>
              <a:t>  </a:t>
            </a:r>
          </a:p>
          <a:p>
            <a:pPr indent="0" eaLnBrk="1" hangingPunct="1">
              <a:defRPr/>
            </a:pPr>
            <a:r>
              <a:rPr lang="en-US" altLang="zh-CN" sz="2600" b="1" dirty="0">
                <a:solidFill>
                  <a:prstClr val="black"/>
                </a:solidFill>
                <a:latin typeface="楷体" panose="02010609060101010101" pitchFamily="49" charset="-122"/>
                <a:ea typeface="楷体" panose="02010609060101010101" pitchFamily="49" charset="-122"/>
              </a:rPr>
              <a:t>    </a:t>
            </a:r>
            <a:r>
              <a:rPr lang="zh-CN" altLang="zh-CN" sz="2600" b="1" dirty="0">
                <a:solidFill>
                  <a:prstClr val="black"/>
                </a:solidFill>
                <a:latin typeface="楷体" panose="02010609060101010101" pitchFamily="49" charset="-122"/>
                <a:ea typeface="楷体" panose="02010609060101010101" pitchFamily="49" charset="-122"/>
              </a:rPr>
              <a:t>回到家</a:t>
            </a:r>
            <a:r>
              <a:rPr lang="zh-CN" altLang="en-US" sz="2600" b="1" dirty="0">
                <a:solidFill>
                  <a:prstClr val="black"/>
                </a:solidFill>
                <a:latin typeface="楷体" panose="02010609060101010101" pitchFamily="49" charset="-122"/>
                <a:ea typeface="楷体" panose="02010609060101010101" pitchFamily="49" charset="-122"/>
              </a:rPr>
              <a:t>，</a:t>
            </a:r>
            <a:r>
              <a:rPr lang="zh-CN" altLang="zh-CN" sz="2600" b="1" dirty="0">
                <a:solidFill>
                  <a:prstClr val="black"/>
                </a:solidFill>
                <a:latin typeface="楷体" panose="02010609060101010101" pitchFamily="49" charset="-122"/>
                <a:ea typeface="楷体" panose="02010609060101010101" pitchFamily="49" charset="-122"/>
              </a:rPr>
              <a:t>看到餐桌上青翠的梨</a:t>
            </a:r>
            <a:r>
              <a:rPr lang="zh-CN" altLang="en-US" sz="2600" b="1" dirty="0">
                <a:solidFill>
                  <a:prstClr val="black"/>
                </a:solidFill>
                <a:latin typeface="楷体" panose="02010609060101010101" pitchFamily="49" charset="-122"/>
                <a:ea typeface="楷体" panose="02010609060101010101" pitchFamily="49" charset="-122"/>
              </a:rPr>
              <a:t>，</a:t>
            </a:r>
            <a:r>
              <a:rPr lang="zh-CN" altLang="zh-CN" sz="2600" b="1" dirty="0">
                <a:solidFill>
                  <a:prstClr val="black"/>
                </a:solidFill>
                <a:latin typeface="楷体" panose="02010609060101010101" pitchFamily="49" charset="-122"/>
                <a:ea typeface="楷体" panose="02010609060101010101" pitchFamily="49" charset="-122"/>
              </a:rPr>
              <a:t>我的眼睛湿润了</a:t>
            </a:r>
            <a:r>
              <a:rPr lang="zh-CN" altLang="en-US" sz="2600" b="1" dirty="0">
                <a:solidFill>
                  <a:prstClr val="black"/>
                </a:solidFill>
                <a:latin typeface="楷体" panose="02010609060101010101" pitchFamily="49" charset="-122"/>
                <a:ea typeface="楷体" panose="02010609060101010101" pitchFamily="49" charset="-122"/>
              </a:rPr>
              <a:t>，</a:t>
            </a:r>
            <a:r>
              <a:rPr lang="zh-CN" altLang="zh-CN" sz="2600" b="1" dirty="0">
                <a:solidFill>
                  <a:prstClr val="black"/>
                </a:solidFill>
                <a:latin typeface="楷体" panose="02010609060101010101" pitchFamily="49" charset="-122"/>
                <a:ea typeface="楷体" panose="02010609060101010101" pitchFamily="49" charset="-122"/>
              </a:rPr>
              <a:t>眼前出现了十几年前父亲带我们忙着栽梨树苗的情景……</a:t>
            </a:r>
          </a:p>
          <a:p>
            <a:pPr>
              <a:defRPr/>
            </a:pPr>
            <a:r>
              <a:rPr lang="en-US" altLang="zh-CN" sz="2600" b="1" dirty="0">
                <a:latin typeface="楷体" panose="02010609060101010101" pitchFamily="49" charset="-122"/>
                <a:ea typeface="楷体" panose="02010609060101010101" pitchFamily="49" charset="-122"/>
              </a:rPr>
              <a:t> </a:t>
            </a:r>
            <a:r>
              <a:rPr lang="zh-CN" altLang="zh-CN" sz="2600" b="1" dirty="0">
                <a:latin typeface="楷体" panose="02010609060101010101" pitchFamily="49" charset="-122"/>
                <a:ea typeface="楷体" panose="02010609060101010101" pitchFamily="49" charset="-122"/>
              </a:rPr>
              <a:t>妻走过来</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对我说</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“把梨送给邻居吧</a:t>
            </a:r>
            <a:r>
              <a:rPr lang="en-US" altLang="zh-CN"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”我木然地拒绝</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默默地拿起一个梨</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皮也未削</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一口咬下去</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一股甘甜直入心田。妻见我如此神情</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抢下我的梨</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去厨房清洗、削皮。等她把去了皮的梨递给我时</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我轻声说</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“你也该尝一口</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家里的梨真甜</a:t>
            </a:r>
            <a:r>
              <a:rPr lang="en-US" altLang="zh-CN"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”妻或许听出我的话外之音</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也</a:t>
            </a:r>
          </a:p>
        </p:txBody>
      </p:sp>
      <p:grpSp>
        <p:nvGrpSpPr>
          <p:cNvPr id="51202" name="组合 12">
            <a:extLst>
              <a:ext uri="{FF2B5EF4-FFF2-40B4-BE49-F238E27FC236}">
                <a16:creationId xmlns:a16="http://schemas.microsoft.com/office/drawing/2014/main" xmlns="" id="{041DDC86-EFDD-4A76-8E6F-5D0035DFB214}"/>
              </a:ext>
            </a:extLst>
          </p:cNvPr>
          <p:cNvGrpSpPr>
            <a:grpSpLocks/>
          </p:cNvGrpSpPr>
          <p:nvPr/>
        </p:nvGrpSpPr>
        <p:grpSpPr bwMode="auto">
          <a:xfrm>
            <a:off x="34925" y="-20638"/>
            <a:ext cx="2008188" cy="523876"/>
            <a:chOff x="70" y="-63"/>
            <a:chExt cx="3161" cy="824"/>
          </a:xfrm>
        </p:grpSpPr>
        <p:sp>
          <p:nvSpPr>
            <p:cNvPr id="51203" name="文本框 6">
              <a:extLst>
                <a:ext uri="{FF2B5EF4-FFF2-40B4-BE49-F238E27FC236}">
                  <a16:creationId xmlns:a16="http://schemas.microsoft.com/office/drawing/2014/main" xmlns="" id="{B33D6662-C183-421E-82C7-436F143CF3AB}"/>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拓展探究</a:t>
              </a:r>
            </a:p>
          </p:txBody>
        </p:sp>
        <p:cxnSp>
          <p:nvCxnSpPr>
            <p:cNvPr id="8" name="直线连接符 9">
              <a:extLst>
                <a:ext uri="{FF2B5EF4-FFF2-40B4-BE49-F238E27FC236}">
                  <a16:creationId xmlns:a16="http://schemas.microsoft.com/office/drawing/2014/main" xmlns="" id="{F43D2595-27DF-4D51-A926-4C37A622DF63}"/>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a:extLst>
                <a:ext uri="{FF2B5EF4-FFF2-40B4-BE49-F238E27FC236}">
                  <a16:creationId xmlns:a16="http://schemas.microsoft.com/office/drawing/2014/main" xmlns="" id="{76E3818F-D341-457E-AF4B-A2B05624A84A}"/>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矩形 6">
            <a:extLst>
              <a:ext uri="{FF2B5EF4-FFF2-40B4-BE49-F238E27FC236}">
                <a16:creationId xmlns:a16="http://schemas.microsoft.com/office/drawing/2014/main" xmlns="" id="{3516A5A0-6E33-4625-AD17-C774B03B58DC}"/>
              </a:ext>
            </a:extLst>
          </p:cNvPr>
          <p:cNvSpPr>
            <a:spLocks noChangeArrowheads="1"/>
          </p:cNvSpPr>
          <p:nvPr/>
        </p:nvSpPr>
        <p:spPr bwMode="auto">
          <a:xfrm>
            <a:off x="395288" y="598488"/>
            <a:ext cx="8353425" cy="409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600" b="1" dirty="0">
                <a:solidFill>
                  <a:srgbClr val="000000"/>
                </a:solidFill>
                <a:latin typeface="楷体" panose="02010609060101010101" pitchFamily="49" charset="-122"/>
                <a:ea typeface="楷体" panose="02010609060101010101" pitchFamily="49" charset="-122"/>
              </a:rPr>
              <a:t>削了一个吃起来。她刚吃一口</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便惊讶地叫道</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“这梨</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怎么这么甜</a:t>
            </a:r>
            <a:r>
              <a:rPr lang="en-US" altLang="zh-CN"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a:t>
            </a:r>
          </a:p>
          <a:p>
            <a:r>
              <a:rPr lang="en-US" altLang="zh-CN" sz="2600" b="1" dirty="0">
                <a:solidFill>
                  <a:srgbClr val="000000"/>
                </a:solidFill>
                <a:latin typeface="楷体" panose="02010609060101010101" pitchFamily="49" charset="-122"/>
                <a:ea typeface="楷体" panose="02010609060101010101" pitchFamily="49" charset="-122"/>
              </a:rPr>
              <a:t>    </a:t>
            </a:r>
            <a:r>
              <a:rPr lang="zh-CN" altLang="zh-CN" sz="2600" b="1" dirty="0">
                <a:solidFill>
                  <a:srgbClr val="000000"/>
                </a:solidFill>
                <a:latin typeface="楷体" panose="02010609060101010101" pitchFamily="49" charset="-122"/>
                <a:ea typeface="楷体" panose="02010609060101010101" pitchFamily="49" charset="-122"/>
              </a:rPr>
              <a:t>父亲送来的梨</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美美地喂足了我们今年因多雨而厌吃水果的胃。我奇怪父亲是用什么方法种出如此甜津津的梨的。</a:t>
            </a:r>
            <a:endParaRPr lang="en-US" altLang="zh-CN" sz="2400" dirty="0">
              <a:latin typeface="楷体" panose="02010609060101010101" pitchFamily="49" charset="-122"/>
              <a:ea typeface="楷体" panose="02010609060101010101" pitchFamily="49" charset="-122"/>
            </a:endParaRPr>
          </a:p>
          <a:p>
            <a:pPr eaLnBrk="0" hangingPunct="0"/>
            <a:r>
              <a:rPr lang="en-US" altLang="zh-CN" sz="2600" b="1" dirty="0">
                <a:latin typeface="楷体" panose="02010609060101010101" pitchFamily="49" charset="-122"/>
                <a:ea typeface="楷体" panose="02010609060101010101" pitchFamily="49" charset="-122"/>
              </a:rPr>
              <a:t>    </a:t>
            </a:r>
            <a:r>
              <a:rPr lang="zh-CN" altLang="zh-CN" sz="2600" b="1" dirty="0">
                <a:latin typeface="楷体" panose="02010609060101010101" pitchFamily="49" charset="-122"/>
                <a:ea typeface="楷体" panose="02010609060101010101" pitchFamily="49" charset="-122"/>
              </a:rPr>
              <a:t>过了几日</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我和妻回乡下看望父母。回到家</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父亲没在</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去了屋后的田里。我和母亲说起父亲送梨的事。母亲说</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“对梨树啊</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你爸可费神了。他早就从天气预报中听到今年雨水多</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一开春</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就请人在梨树周围竖起了四根竹篙。梨树挂果后</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每逢雨天</a:t>
            </a:r>
            <a:r>
              <a:rPr lang="zh-CN" altLang="en-US" sz="2600" b="1" dirty="0">
                <a:latin typeface="楷体" panose="02010609060101010101" pitchFamily="49" charset="-122"/>
                <a:ea typeface="楷体" panose="02010609060101010101" pitchFamily="49" charset="-122"/>
              </a:rPr>
              <a:t>，</a:t>
            </a:r>
            <a:r>
              <a:rPr lang="zh-CN" altLang="zh-CN" sz="2600" b="1" dirty="0">
                <a:latin typeface="楷体" panose="02010609060101010101" pitchFamily="49" charset="-122"/>
                <a:ea typeface="楷体" panose="02010609060101010101" pitchFamily="49" charset="-122"/>
              </a:rPr>
              <a:t>他总是扯上</a:t>
            </a:r>
            <a:r>
              <a:rPr lang="zh-CN" altLang="en-US" sz="2600" b="1" dirty="0">
                <a:latin typeface="楷体" panose="02010609060101010101" pitchFamily="49" charset="-122"/>
                <a:ea typeface="楷体" panose="02010609060101010101" pitchFamily="49" charset="-122"/>
              </a:rPr>
              <a:t>塑料</a:t>
            </a:r>
          </a:p>
        </p:txBody>
      </p:sp>
      <p:grpSp>
        <p:nvGrpSpPr>
          <p:cNvPr id="52226" name="组合 12">
            <a:extLst>
              <a:ext uri="{FF2B5EF4-FFF2-40B4-BE49-F238E27FC236}">
                <a16:creationId xmlns:a16="http://schemas.microsoft.com/office/drawing/2014/main" xmlns="" id="{6A94AA49-A338-46CA-96DA-8D64E6A6D38D}"/>
              </a:ext>
            </a:extLst>
          </p:cNvPr>
          <p:cNvGrpSpPr>
            <a:grpSpLocks/>
          </p:cNvGrpSpPr>
          <p:nvPr/>
        </p:nvGrpSpPr>
        <p:grpSpPr bwMode="auto">
          <a:xfrm>
            <a:off x="34925" y="-20638"/>
            <a:ext cx="2008188" cy="523876"/>
            <a:chOff x="70" y="-63"/>
            <a:chExt cx="3161" cy="824"/>
          </a:xfrm>
        </p:grpSpPr>
        <p:sp>
          <p:nvSpPr>
            <p:cNvPr id="52227" name="文本框 6">
              <a:extLst>
                <a:ext uri="{FF2B5EF4-FFF2-40B4-BE49-F238E27FC236}">
                  <a16:creationId xmlns:a16="http://schemas.microsoft.com/office/drawing/2014/main" xmlns="" id="{7AC937FE-3613-423D-96CE-47A78A0785BD}"/>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拓展探究</a:t>
              </a:r>
            </a:p>
          </p:txBody>
        </p:sp>
        <p:cxnSp>
          <p:nvCxnSpPr>
            <p:cNvPr id="8" name="直线连接符 9">
              <a:extLst>
                <a:ext uri="{FF2B5EF4-FFF2-40B4-BE49-F238E27FC236}">
                  <a16:creationId xmlns:a16="http://schemas.microsoft.com/office/drawing/2014/main" xmlns="" id="{82C46F9C-64FE-4220-A6E9-2783147457EA}"/>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a:extLst>
                <a:ext uri="{FF2B5EF4-FFF2-40B4-BE49-F238E27FC236}">
                  <a16:creationId xmlns:a16="http://schemas.microsoft.com/office/drawing/2014/main" xmlns="" id="{6A31CC38-C667-471A-9EDE-4BDE638EBFFD}"/>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矩形 6">
            <a:extLst>
              <a:ext uri="{FF2B5EF4-FFF2-40B4-BE49-F238E27FC236}">
                <a16:creationId xmlns:a16="http://schemas.microsoft.com/office/drawing/2014/main" xmlns="" id="{0BC59329-173F-4D69-AA57-90B8E6B18A78}"/>
              </a:ext>
            </a:extLst>
          </p:cNvPr>
          <p:cNvSpPr>
            <a:spLocks noChangeArrowheads="1"/>
          </p:cNvSpPr>
          <p:nvPr/>
        </p:nvSpPr>
        <p:spPr bwMode="auto">
          <a:xfrm>
            <a:off x="395288" y="598488"/>
            <a:ext cx="8353425" cy="409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600" b="1" dirty="0">
                <a:solidFill>
                  <a:srgbClr val="000000"/>
                </a:solidFill>
                <a:latin typeface="楷体" panose="02010609060101010101" pitchFamily="49" charset="-122"/>
                <a:ea typeface="楷体" panose="02010609060101010101" pitchFamily="49" charset="-122"/>
              </a:rPr>
              <a:t>布替树遮雨</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说这样长熟的梨可以原汁原味。他呀</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早把这棵梨树当作自己的命根子了</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有虫也不喷农药</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宁愿自己站在凳子上踮着脚捉虫</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施的肥也是农家肥</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说这样的梨才算是绿色食品。”母亲还说</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“你爸看着梨一天天长大成熟</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常在嘴边念叨着一句话</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‘人老了</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不能为孩子们做些什么了</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只有这树上的梨</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能让他们甜甜心</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a:t>
            </a:r>
          </a:p>
          <a:p>
            <a:r>
              <a:rPr lang="en-US" altLang="zh-CN" sz="2600" b="1" dirty="0">
                <a:solidFill>
                  <a:srgbClr val="000000"/>
                </a:solidFill>
                <a:latin typeface="楷体" panose="02010609060101010101" pitchFamily="49" charset="-122"/>
                <a:ea typeface="楷体" panose="02010609060101010101" pitchFamily="49" charset="-122"/>
              </a:rPr>
              <a:t>    </a:t>
            </a:r>
            <a:r>
              <a:rPr lang="zh-CN" altLang="zh-CN" sz="2600" b="1" dirty="0">
                <a:solidFill>
                  <a:srgbClr val="000000"/>
                </a:solidFill>
                <a:latin typeface="楷体" panose="02010609060101010101" pitchFamily="49" charset="-122"/>
                <a:ea typeface="楷体" panose="02010609060101010101" pitchFamily="49" charset="-122"/>
              </a:rPr>
              <a:t>听着母亲的话</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我的眼里含满了泪水</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透过窗户</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望着院子里依然静立在梨树旁的竹篙</a:t>
            </a:r>
            <a:r>
              <a:rPr lang="zh-CN" altLang="en-US" sz="2600" b="1" dirty="0">
                <a:solidFill>
                  <a:srgbClr val="000000"/>
                </a:solidFill>
                <a:latin typeface="楷体" panose="02010609060101010101" pitchFamily="49" charset="-122"/>
                <a:ea typeface="楷体" panose="02010609060101010101" pitchFamily="49" charset="-122"/>
              </a:rPr>
              <a:t>，</a:t>
            </a:r>
            <a:r>
              <a:rPr lang="zh-CN" altLang="zh-CN" sz="2600" b="1" dirty="0">
                <a:solidFill>
                  <a:srgbClr val="000000"/>
                </a:solidFill>
                <a:latin typeface="楷体" panose="02010609060101010101" pitchFamily="49" charset="-122"/>
                <a:ea typeface="楷体" panose="02010609060101010101" pitchFamily="49" charset="-122"/>
              </a:rPr>
              <a:t>感觉那是一束束爱的光柱。</a:t>
            </a:r>
            <a:endParaRPr lang="zh-CN" altLang="en-US" sz="2600" b="1" dirty="0">
              <a:solidFill>
                <a:srgbClr val="000000"/>
              </a:solidFill>
              <a:latin typeface="楷体" panose="02010609060101010101" pitchFamily="49" charset="-122"/>
              <a:ea typeface="楷体" panose="02010609060101010101" pitchFamily="49" charset="-122"/>
            </a:endParaRPr>
          </a:p>
        </p:txBody>
      </p:sp>
      <p:grpSp>
        <p:nvGrpSpPr>
          <p:cNvPr id="53250" name="组合 12">
            <a:extLst>
              <a:ext uri="{FF2B5EF4-FFF2-40B4-BE49-F238E27FC236}">
                <a16:creationId xmlns:a16="http://schemas.microsoft.com/office/drawing/2014/main" xmlns="" id="{6A6E1893-7A11-4330-A8E7-B53DE0921A8B}"/>
              </a:ext>
            </a:extLst>
          </p:cNvPr>
          <p:cNvGrpSpPr>
            <a:grpSpLocks/>
          </p:cNvGrpSpPr>
          <p:nvPr/>
        </p:nvGrpSpPr>
        <p:grpSpPr bwMode="auto">
          <a:xfrm>
            <a:off x="34925" y="-20638"/>
            <a:ext cx="2008188" cy="523876"/>
            <a:chOff x="70" y="-63"/>
            <a:chExt cx="3161" cy="824"/>
          </a:xfrm>
        </p:grpSpPr>
        <p:sp>
          <p:nvSpPr>
            <p:cNvPr id="53251" name="文本框 6">
              <a:extLst>
                <a:ext uri="{FF2B5EF4-FFF2-40B4-BE49-F238E27FC236}">
                  <a16:creationId xmlns:a16="http://schemas.microsoft.com/office/drawing/2014/main" xmlns="" id="{22B10C49-FDDD-4362-9BAB-BA8586ED2A53}"/>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拓展探究</a:t>
              </a:r>
            </a:p>
          </p:txBody>
        </p:sp>
        <p:cxnSp>
          <p:nvCxnSpPr>
            <p:cNvPr id="8" name="直线连接符 9">
              <a:extLst>
                <a:ext uri="{FF2B5EF4-FFF2-40B4-BE49-F238E27FC236}">
                  <a16:creationId xmlns:a16="http://schemas.microsoft.com/office/drawing/2014/main" xmlns="" id="{5114FD62-CF5D-41A5-BEFC-DECFFA4B8E68}"/>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a:extLst>
                <a:ext uri="{FF2B5EF4-FFF2-40B4-BE49-F238E27FC236}">
                  <a16:creationId xmlns:a16="http://schemas.microsoft.com/office/drawing/2014/main" xmlns="" id="{2109C2A0-96A1-4FC1-97AD-C10730492EDB}"/>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矩形 1">
            <a:extLst>
              <a:ext uri="{FF2B5EF4-FFF2-40B4-BE49-F238E27FC236}">
                <a16:creationId xmlns:a16="http://schemas.microsoft.com/office/drawing/2014/main" xmlns="" id="{C15D06CD-C184-4018-B19C-775D299E9943}"/>
              </a:ext>
            </a:extLst>
          </p:cNvPr>
          <p:cNvSpPr>
            <a:spLocks noChangeArrowheads="1"/>
          </p:cNvSpPr>
          <p:nvPr/>
        </p:nvSpPr>
        <p:spPr bwMode="auto">
          <a:xfrm>
            <a:off x="466725" y="1006475"/>
            <a:ext cx="8208963" cy="329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600" b="1" dirty="0">
                <a:latin typeface="宋体" panose="02010600030101010101" pitchFamily="2" charset="-122"/>
              </a:rPr>
              <a:t>1.</a:t>
            </a:r>
            <a:r>
              <a:rPr lang="zh-CN" altLang="zh-CN" sz="2600" b="1" dirty="0">
                <a:latin typeface="宋体" panose="02010600030101010101" pitchFamily="2" charset="-122"/>
              </a:rPr>
              <a:t>父亲来了几次电话催“我”回家摘梨</a:t>
            </a:r>
            <a:r>
              <a:rPr lang="zh-CN" altLang="en-US" sz="2600" b="1" dirty="0">
                <a:latin typeface="宋体" panose="02010600030101010101" pitchFamily="2" charset="-122"/>
              </a:rPr>
              <a:t>，</a:t>
            </a:r>
            <a:r>
              <a:rPr lang="zh-CN" altLang="zh-CN" sz="2600" b="1" dirty="0">
                <a:latin typeface="宋体" panose="02010600030101010101" pitchFamily="2" charset="-122"/>
              </a:rPr>
              <a:t>“我”为什么没把这件事放在心上</a:t>
            </a:r>
            <a:r>
              <a:rPr lang="zh-CN" altLang="en-US" sz="2600" b="1" dirty="0">
                <a:latin typeface="宋体" panose="02010600030101010101" pitchFamily="2" charset="-122"/>
              </a:rPr>
              <a:t>？</a:t>
            </a:r>
            <a:endParaRPr lang="en-US" altLang="zh-CN" sz="2600" b="1" dirty="0">
              <a:latin typeface="宋体" panose="02010600030101010101" pitchFamily="2" charset="-122"/>
            </a:endParaRPr>
          </a:p>
          <a:p>
            <a:pPr eaLnBrk="0" hangingPunct="0"/>
            <a:endParaRPr lang="zh-CN" altLang="zh-CN" sz="2600" b="1" dirty="0">
              <a:latin typeface="宋体" panose="02010600030101010101" pitchFamily="2" charset="-122"/>
            </a:endParaRPr>
          </a:p>
          <a:p>
            <a:pPr eaLnBrk="0" hangingPunct="0"/>
            <a:r>
              <a:rPr lang="en-US" altLang="zh-CN" sz="2600" b="1" dirty="0">
                <a:latin typeface="宋体" panose="02010600030101010101" pitchFamily="2" charset="-122"/>
              </a:rPr>
              <a:t>2.</a:t>
            </a:r>
            <a:r>
              <a:rPr lang="zh-CN" altLang="zh-CN" sz="2600" b="1" dirty="0">
                <a:latin typeface="宋体" panose="02010600030101010101" pitchFamily="2" charset="-122"/>
              </a:rPr>
              <a:t>第</a:t>
            </a:r>
            <a:r>
              <a:rPr lang="en-US" altLang="zh-CN" sz="2600" b="1" dirty="0">
                <a:latin typeface="宋体" panose="02010600030101010101" pitchFamily="2" charset="-122"/>
              </a:rPr>
              <a:t>2</a:t>
            </a:r>
            <a:r>
              <a:rPr lang="zh-CN" altLang="zh-CN" sz="2600" b="1" dirty="0">
                <a:latin typeface="宋体" panose="02010600030101010101" pitchFamily="2" charset="-122"/>
              </a:rPr>
              <a:t>、</a:t>
            </a:r>
            <a:r>
              <a:rPr lang="en-US" altLang="zh-CN" sz="2600" b="1" dirty="0">
                <a:latin typeface="宋体" panose="02010600030101010101" pitchFamily="2" charset="-122"/>
              </a:rPr>
              <a:t>3</a:t>
            </a:r>
            <a:r>
              <a:rPr lang="zh-CN" altLang="zh-CN" sz="2600" b="1" dirty="0">
                <a:latin typeface="宋体" panose="02010600030101010101" pitchFamily="2" charset="-122"/>
              </a:rPr>
              <a:t>自然段写“我”和妻子对父亲的埋怨</a:t>
            </a:r>
            <a:r>
              <a:rPr lang="zh-CN" altLang="en-US" sz="2600" b="1" dirty="0">
                <a:latin typeface="宋体" panose="02010600030101010101" pitchFamily="2" charset="-122"/>
              </a:rPr>
              <a:t>，</a:t>
            </a:r>
            <a:r>
              <a:rPr lang="zh-CN" altLang="zh-CN" sz="2600" b="1" dirty="0">
                <a:latin typeface="宋体" panose="02010600030101010101" pitchFamily="2" charset="-122"/>
              </a:rPr>
              <a:t>在文章中起什么作用</a:t>
            </a:r>
            <a:r>
              <a:rPr lang="zh-CN" altLang="en-US" sz="2600" b="1" dirty="0">
                <a:latin typeface="宋体" panose="02010600030101010101" pitchFamily="2" charset="-122"/>
              </a:rPr>
              <a:t>？</a:t>
            </a:r>
            <a:endParaRPr lang="en-US" altLang="zh-CN" sz="2600" b="1" dirty="0">
              <a:latin typeface="宋体" panose="02010600030101010101" pitchFamily="2" charset="-122"/>
            </a:endParaRPr>
          </a:p>
          <a:p>
            <a:pPr eaLnBrk="0" hangingPunct="0"/>
            <a:endParaRPr lang="zh-CN" altLang="zh-CN" sz="2600" b="1" dirty="0">
              <a:latin typeface="宋体" panose="02010600030101010101" pitchFamily="2" charset="-122"/>
            </a:endParaRPr>
          </a:p>
          <a:p>
            <a:pPr eaLnBrk="0" hangingPunct="0"/>
            <a:r>
              <a:rPr lang="en-US" altLang="zh-CN" sz="2600" b="1" dirty="0">
                <a:latin typeface="宋体" panose="02010600030101010101" pitchFamily="2" charset="-122"/>
              </a:rPr>
              <a:t>3.</a:t>
            </a:r>
            <a:r>
              <a:rPr lang="zh-CN" altLang="zh-CN" sz="2600" b="1" dirty="0">
                <a:latin typeface="宋体" panose="02010600030101010101" pitchFamily="2" charset="-122"/>
              </a:rPr>
              <a:t>作者写“父亲进城送梨”这件事</a:t>
            </a:r>
            <a:r>
              <a:rPr lang="zh-CN" altLang="en-US" sz="2600" b="1" dirty="0">
                <a:latin typeface="宋体" panose="02010600030101010101" pitchFamily="2" charset="-122"/>
              </a:rPr>
              <a:t>，</a:t>
            </a:r>
            <a:r>
              <a:rPr lang="zh-CN" altLang="zh-CN" sz="2600" b="1" dirty="0">
                <a:latin typeface="宋体" panose="02010600030101010101" pitchFamily="2" charset="-122"/>
              </a:rPr>
              <a:t>引发了我们对什么问题的思考</a:t>
            </a:r>
            <a:r>
              <a:rPr lang="zh-CN" altLang="en-US" sz="2600" b="1" dirty="0">
                <a:latin typeface="宋体" panose="02010600030101010101" pitchFamily="2" charset="-122"/>
              </a:rPr>
              <a:t>？</a:t>
            </a:r>
            <a:r>
              <a:rPr lang="zh-CN" altLang="zh-CN" sz="2600" b="1" dirty="0">
                <a:latin typeface="宋体" panose="02010600030101010101" pitchFamily="2" charset="-122"/>
              </a:rPr>
              <a:t>结合生活</a:t>
            </a:r>
            <a:r>
              <a:rPr lang="zh-CN" altLang="en-US" sz="2600" b="1" dirty="0">
                <a:latin typeface="宋体" panose="02010600030101010101" pitchFamily="2" charset="-122"/>
              </a:rPr>
              <a:t>，</a:t>
            </a:r>
            <a:r>
              <a:rPr lang="zh-CN" altLang="zh-CN" sz="2600" b="1" dirty="0">
                <a:latin typeface="宋体" panose="02010600030101010101" pitchFamily="2" charset="-122"/>
              </a:rPr>
              <a:t>谈谈你的感受。</a:t>
            </a:r>
          </a:p>
        </p:txBody>
      </p:sp>
      <p:grpSp>
        <p:nvGrpSpPr>
          <p:cNvPr id="54274" name="组合 12">
            <a:extLst>
              <a:ext uri="{FF2B5EF4-FFF2-40B4-BE49-F238E27FC236}">
                <a16:creationId xmlns:a16="http://schemas.microsoft.com/office/drawing/2014/main" xmlns="" id="{C31F9951-6C9F-4C6F-B126-591F8A27A204}"/>
              </a:ext>
            </a:extLst>
          </p:cNvPr>
          <p:cNvGrpSpPr>
            <a:grpSpLocks/>
          </p:cNvGrpSpPr>
          <p:nvPr/>
        </p:nvGrpSpPr>
        <p:grpSpPr bwMode="auto">
          <a:xfrm>
            <a:off x="34925" y="-20638"/>
            <a:ext cx="2008188" cy="523876"/>
            <a:chOff x="70" y="-63"/>
            <a:chExt cx="3161" cy="824"/>
          </a:xfrm>
        </p:grpSpPr>
        <p:sp>
          <p:nvSpPr>
            <p:cNvPr id="54275" name="文本框 6">
              <a:extLst>
                <a:ext uri="{FF2B5EF4-FFF2-40B4-BE49-F238E27FC236}">
                  <a16:creationId xmlns:a16="http://schemas.microsoft.com/office/drawing/2014/main" xmlns="" id="{DF6355A9-1C55-406A-959E-8897DB6B7CA4}"/>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拓展探究</a:t>
              </a:r>
            </a:p>
          </p:txBody>
        </p:sp>
        <p:cxnSp>
          <p:nvCxnSpPr>
            <p:cNvPr id="8" name="直线连接符 9">
              <a:extLst>
                <a:ext uri="{FF2B5EF4-FFF2-40B4-BE49-F238E27FC236}">
                  <a16:creationId xmlns:a16="http://schemas.microsoft.com/office/drawing/2014/main" xmlns="" id="{0AD801F5-52A1-44C6-B2E0-996385704B83}"/>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a:extLst>
                <a:ext uri="{FF2B5EF4-FFF2-40B4-BE49-F238E27FC236}">
                  <a16:creationId xmlns:a16="http://schemas.microsoft.com/office/drawing/2014/main" xmlns="" id="{679C44CD-54CF-4EF2-9719-5C3F7AD5E185}"/>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矩形 1">
            <a:extLst>
              <a:ext uri="{FF2B5EF4-FFF2-40B4-BE49-F238E27FC236}">
                <a16:creationId xmlns:a16="http://schemas.microsoft.com/office/drawing/2014/main" xmlns="" id="{8BD4173B-A335-403B-BA78-DE7043FFC0B9}"/>
              </a:ext>
            </a:extLst>
          </p:cNvPr>
          <p:cNvSpPr>
            <a:spLocks noChangeArrowheads="1"/>
          </p:cNvSpPr>
          <p:nvPr/>
        </p:nvSpPr>
        <p:spPr bwMode="auto">
          <a:xfrm>
            <a:off x="468313" y="915988"/>
            <a:ext cx="8278812" cy="393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2500" b="1" dirty="0">
                <a:latin typeface="楷体" panose="02010609060101010101" pitchFamily="49" charset="-122"/>
                <a:ea typeface="楷体" panose="02010609060101010101" pitchFamily="49" charset="-122"/>
              </a:rPr>
              <a:t>1.</a:t>
            </a:r>
            <a:r>
              <a:rPr lang="zh-CN" altLang="zh-CN" sz="2500" b="1" dirty="0">
                <a:latin typeface="楷体" panose="02010609060101010101" pitchFamily="49" charset="-122"/>
                <a:ea typeface="楷体" panose="02010609060101010101" pitchFamily="49" charset="-122"/>
              </a:rPr>
              <a:t>“我”觉得浪费时间</a:t>
            </a:r>
            <a:r>
              <a:rPr lang="zh-CN" altLang="en-US"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车票钱足够买几十斤梨</a:t>
            </a:r>
            <a:r>
              <a:rPr lang="zh-CN" altLang="en-US"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而且今年雨水多</a:t>
            </a:r>
            <a:r>
              <a:rPr lang="zh-CN" altLang="en-US"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梨不甜。</a:t>
            </a:r>
          </a:p>
          <a:p>
            <a:pPr eaLnBrk="0" hangingPunct="0"/>
            <a:r>
              <a:rPr lang="en-US" altLang="zh-CN" sz="2500" b="1" dirty="0">
                <a:latin typeface="楷体" panose="02010609060101010101" pitchFamily="49" charset="-122"/>
                <a:ea typeface="楷体" panose="02010609060101010101" pitchFamily="49" charset="-122"/>
              </a:rPr>
              <a:t>2.</a:t>
            </a:r>
            <a:r>
              <a:rPr lang="zh-CN" altLang="zh-CN" sz="2500" b="1" dirty="0">
                <a:latin typeface="楷体" panose="02010609060101010101" pitchFamily="49" charset="-122"/>
                <a:ea typeface="楷体" panose="02010609060101010101" pitchFamily="49" charset="-122"/>
              </a:rPr>
              <a:t>为后文的情节发展做铺垫</a:t>
            </a:r>
            <a:r>
              <a:rPr lang="zh-CN" altLang="en-US"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同时与下文“我”和妻子对父亲态度的转变形成鲜明的对比</a:t>
            </a:r>
            <a:r>
              <a:rPr lang="zh-CN" altLang="en-US"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充分表现了“我”因忽视父爱而产生的愧疚之情。</a:t>
            </a:r>
          </a:p>
          <a:p>
            <a:pPr eaLnBrk="0" hangingPunct="0"/>
            <a:r>
              <a:rPr lang="en-US" altLang="zh-CN" sz="2500" b="1" dirty="0">
                <a:latin typeface="楷体" panose="02010609060101010101" pitchFamily="49" charset="-122"/>
                <a:ea typeface="楷体" panose="02010609060101010101" pitchFamily="49" charset="-122"/>
              </a:rPr>
              <a:t>3.</a:t>
            </a:r>
            <a:r>
              <a:rPr lang="zh-CN" altLang="zh-CN" sz="2500" b="1" dirty="0">
                <a:latin typeface="楷体" panose="02010609060101010101" pitchFamily="49" charset="-122"/>
                <a:ea typeface="楷体" panose="02010609060101010101" pitchFamily="49" charset="-122"/>
              </a:rPr>
              <a:t>示例</a:t>
            </a:r>
            <a:r>
              <a:rPr lang="zh-CN" altLang="en-US"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引发我们思考“子女如何对待父母”这一问题。父母对子女的爱是无私的、不求回报的</a:t>
            </a:r>
            <a:r>
              <a:rPr lang="zh-CN" altLang="en-US"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而子女往往忽视了这种爱。生活中</a:t>
            </a:r>
            <a:r>
              <a:rPr lang="zh-CN" altLang="en-US"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父母不厌其烦地关心子女</a:t>
            </a:r>
            <a:r>
              <a:rPr lang="zh-CN" altLang="en-US"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而子女有时却不领情。这样很不应该</a:t>
            </a:r>
            <a:r>
              <a:rPr lang="zh-CN" altLang="en-US"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我们要珍视父母的爱</a:t>
            </a:r>
            <a:r>
              <a:rPr lang="zh-CN" altLang="en-US" sz="2500" b="1" dirty="0">
                <a:latin typeface="楷体" panose="02010609060101010101" pitchFamily="49" charset="-122"/>
                <a:ea typeface="楷体" panose="02010609060101010101" pitchFamily="49" charset="-122"/>
              </a:rPr>
              <a:t>，</a:t>
            </a:r>
            <a:r>
              <a:rPr lang="zh-CN" altLang="zh-CN" sz="2500" b="1" dirty="0">
                <a:latin typeface="楷体" panose="02010609060101010101" pitchFamily="49" charset="-122"/>
                <a:ea typeface="楷体" panose="02010609060101010101" pitchFamily="49" charset="-122"/>
              </a:rPr>
              <a:t>懂得感恩与回报。</a:t>
            </a:r>
          </a:p>
        </p:txBody>
      </p:sp>
      <p:sp>
        <p:nvSpPr>
          <p:cNvPr id="48131" name="TextBox 2">
            <a:extLst>
              <a:ext uri="{FF2B5EF4-FFF2-40B4-BE49-F238E27FC236}">
                <a16:creationId xmlns:a16="http://schemas.microsoft.com/office/drawing/2014/main" xmlns="" id="{0A23C721-5A74-4855-9073-80A6E5392A71}"/>
              </a:ext>
            </a:extLst>
          </p:cNvPr>
          <p:cNvSpPr txBox="1">
            <a:spLocks noChangeArrowheads="1"/>
          </p:cNvSpPr>
          <p:nvPr/>
        </p:nvSpPr>
        <p:spPr bwMode="auto">
          <a:xfrm>
            <a:off x="468313" y="484188"/>
            <a:ext cx="22320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dirty="0">
                <a:solidFill>
                  <a:srgbClr val="FF0000"/>
                </a:solidFill>
                <a:latin typeface="黑体" panose="02010609060101010101" pitchFamily="49" charset="-122"/>
                <a:ea typeface="黑体" panose="02010609060101010101" pitchFamily="49" charset="-122"/>
              </a:rPr>
              <a:t>参考答案：</a:t>
            </a:r>
          </a:p>
        </p:txBody>
      </p:sp>
      <p:grpSp>
        <p:nvGrpSpPr>
          <p:cNvPr id="55299" name="组合 12">
            <a:extLst>
              <a:ext uri="{FF2B5EF4-FFF2-40B4-BE49-F238E27FC236}">
                <a16:creationId xmlns:a16="http://schemas.microsoft.com/office/drawing/2014/main" xmlns="" id="{629FDDA3-64D2-43E2-A3F2-5B6D8100367B}"/>
              </a:ext>
            </a:extLst>
          </p:cNvPr>
          <p:cNvGrpSpPr>
            <a:grpSpLocks/>
          </p:cNvGrpSpPr>
          <p:nvPr/>
        </p:nvGrpSpPr>
        <p:grpSpPr bwMode="auto">
          <a:xfrm>
            <a:off x="34925" y="-20638"/>
            <a:ext cx="2008188" cy="523876"/>
            <a:chOff x="70" y="-63"/>
            <a:chExt cx="3161" cy="824"/>
          </a:xfrm>
        </p:grpSpPr>
        <p:sp>
          <p:nvSpPr>
            <p:cNvPr id="55300" name="文本框 6">
              <a:extLst>
                <a:ext uri="{FF2B5EF4-FFF2-40B4-BE49-F238E27FC236}">
                  <a16:creationId xmlns:a16="http://schemas.microsoft.com/office/drawing/2014/main" xmlns="" id="{3008F3B9-BF66-4A64-96EA-E87CD1BCF052}"/>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拓展探究</a:t>
              </a:r>
            </a:p>
          </p:txBody>
        </p:sp>
        <p:cxnSp>
          <p:nvCxnSpPr>
            <p:cNvPr id="9" name="直线连接符 9">
              <a:extLst>
                <a:ext uri="{FF2B5EF4-FFF2-40B4-BE49-F238E27FC236}">
                  <a16:creationId xmlns:a16="http://schemas.microsoft.com/office/drawing/2014/main" xmlns="" id="{CA408CBD-91CA-4EEE-BCC6-4CA930400759}"/>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a:extLst>
                <a:ext uri="{FF2B5EF4-FFF2-40B4-BE49-F238E27FC236}">
                  <a16:creationId xmlns:a16="http://schemas.microsoft.com/office/drawing/2014/main" xmlns="" id="{B893D360-BEDD-406F-91B4-83C9EB61071F}"/>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2">
            <a:extLst>
              <a:ext uri="{FF2B5EF4-FFF2-40B4-BE49-F238E27FC236}">
                <a16:creationId xmlns:a16="http://schemas.microsoft.com/office/drawing/2014/main" xmlns="" id="{F58B2FB1-0231-43B0-9193-1487255C2884}"/>
              </a:ext>
            </a:extLst>
          </p:cNvPr>
          <p:cNvSpPr txBox="1">
            <a:spLocks noChangeArrowheads="1"/>
          </p:cNvSpPr>
          <p:nvPr/>
        </p:nvSpPr>
        <p:spPr bwMode="auto">
          <a:xfrm>
            <a:off x="1508125" y="1708150"/>
            <a:ext cx="64484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800" b="1" dirty="0">
                <a:latin typeface="楷体" panose="02010609060101010101" pitchFamily="49" charset="-122"/>
                <a:ea typeface="楷体" panose="02010609060101010101" pitchFamily="49" charset="-122"/>
              </a:rPr>
              <a:t>请以“我的母亲”为题，写一篇作文。</a:t>
            </a:r>
          </a:p>
        </p:txBody>
      </p:sp>
      <p:grpSp>
        <p:nvGrpSpPr>
          <p:cNvPr id="56322" name="组合 8">
            <a:extLst>
              <a:ext uri="{FF2B5EF4-FFF2-40B4-BE49-F238E27FC236}">
                <a16:creationId xmlns:a16="http://schemas.microsoft.com/office/drawing/2014/main" xmlns="" id="{30767E1B-B2ED-4FE0-9B3B-C60B2623C7CC}"/>
              </a:ext>
            </a:extLst>
          </p:cNvPr>
          <p:cNvGrpSpPr>
            <a:grpSpLocks/>
          </p:cNvGrpSpPr>
          <p:nvPr/>
        </p:nvGrpSpPr>
        <p:grpSpPr bwMode="auto">
          <a:xfrm>
            <a:off x="34925" y="-20638"/>
            <a:ext cx="2008188" cy="523876"/>
            <a:chOff x="70" y="-63"/>
            <a:chExt cx="3161" cy="824"/>
          </a:xfrm>
        </p:grpSpPr>
        <p:sp>
          <p:nvSpPr>
            <p:cNvPr id="56323" name="文本框 6">
              <a:extLst>
                <a:ext uri="{FF2B5EF4-FFF2-40B4-BE49-F238E27FC236}">
                  <a16:creationId xmlns:a16="http://schemas.microsoft.com/office/drawing/2014/main" xmlns="" id="{CA176E07-0DA0-44AF-9362-C002D932C82E}"/>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课下作业</a:t>
              </a:r>
            </a:p>
          </p:txBody>
        </p:sp>
        <p:cxnSp>
          <p:nvCxnSpPr>
            <p:cNvPr id="10" name="直线连接符 9">
              <a:extLst>
                <a:ext uri="{FF2B5EF4-FFF2-40B4-BE49-F238E27FC236}">
                  <a16:creationId xmlns:a16="http://schemas.microsoft.com/office/drawing/2014/main" xmlns="" id="{081F7B67-E5AB-481E-B095-14285514BF26}"/>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a16="http://schemas.microsoft.com/office/drawing/2014/main" xmlns="" id="{2883F19B-30A2-4585-976E-342DABDD4980}"/>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7" name="组合 2">
            <a:extLst>
              <a:ext uri="{FF2B5EF4-FFF2-40B4-BE49-F238E27FC236}">
                <a16:creationId xmlns:a16="http://schemas.microsoft.com/office/drawing/2014/main" xmlns="" id="{750760C4-C9A2-4F5E-B302-E9FB124FBCDF}"/>
              </a:ext>
            </a:extLst>
          </p:cNvPr>
          <p:cNvGrpSpPr>
            <a:grpSpLocks/>
          </p:cNvGrpSpPr>
          <p:nvPr/>
        </p:nvGrpSpPr>
        <p:grpSpPr bwMode="auto">
          <a:xfrm>
            <a:off x="3776663" y="525463"/>
            <a:ext cx="1743075" cy="566737"/>
            <a:chOff x="7400925" y="411163"/>
            <a:chExt cx="1743075" cy="566737"/>
          </a:xfrm>
        </p:grpSpPr>
        <p:sp>
          <p:nvSpPr>
            <p:cNvPr id="15" name="圆角矩形 14">
              <a:extLst>
                <a:ext uri="{FF2B5EF4-FFF2-40B4-BE49-F238E27FC236}">
                  <a16:creationId xmlns:a16="http://schemas.microsoft.com/office/drawing/2014/main" xmlns="" id="{42161181-A2C9-4FB9-B8C6-AD8F02407F42}"/>
                </a:ext>
              </a:extLst>
            </p:cNvPr>
            <p:cNvSpPr/>
            <p:nvPr/>
          </p:nvSpPr>
          <p:spPr bwMode="auto">
            <a:xfrm rot="555800">
              <a:off x="8669337" y="528638"/>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 name="圆角矩形 15">
              <a:extLst>
                <a:ext uri="{FF2B5EF4-FFF2-40B4-BE49-F238E27FC236}">
                  <a16:creationId xmlns:a16="http://schemas.microsoft.com/office/drawing/2014/main" xmlns="" id="{88A1CB71-EF69-4280-BC2F-D7DFC18A9F7C}"/>
                </a:ext>
              </a:extLst>
            </p:cNvPr>
            <p:cNvSpPr/>
            <p:nvPr/>
          </p:nvSpPr>
          <p:spPr bwMode="auto">
            <a:xfrm rot="20470821">
              <a:off x="8264525" y="53498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 name="圆角矩形 16">
              <a:extLst>
                <a:ext uri="{FF2B5EF4-FFF2-40B4-BE49-F238E27FC236}">
                  <a16:creationId xmlns:a16="http://schemas.microsoft.com/office/drawing/2014/main" xmlns="" id="{C0B5E4F6-6036-463A-861C-621017254B9C}"/>
                </a:ext>
              </a:extLst>
            </p:cNvPr>
            <p:cNvSpPr/>
            <p:nvPr/>
          </p:nvSpPr>
          <p:spPr bwMode="auto">
            <a:xfrm rot="319204">
              <a:off x="7845425" y="534988"/>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8" name="圆角矩形 17">
              <a:extLst>
                <a:ext uri="{FF2B5EF4-FFF2-40B4-BE49-F238E27FC236}">
                  <a16:creationId xmlns:a16="http://schemas.microsoft.com/office/drawing/2014/main" xmlns="" id="{161694BC-DE4A-43DC-B145-6BB04A03B258}"/>
                </a:ext>
              </a:extLst>
            </p:cNvPr>
            <p:cNvSpPr/>
            <p:nvPr/>
          </p:nvSpPr>
          <p:spPr bwMode="auto">
            <a:xfrm rot="21148334">
              <a:off x="7435850" y="542925"/>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9222" name="矩形 1">
              <a:extLst>
                <a:ext uri="{FF2B5EF4-FFF2-40B4-BE49-F238E27FC236}">
                  <a16:creationId xmlns:a16="http://schemas.microsoft.com/office/drawing/2014/main" xmlns="" id="{FDD2CADE-F8D6-4D63-A181-A81BE9034F21}"/>
                </a:ext>
              </a:extLst>
            </p:cNvPr>
            <p:cNvSpPr>
              <a:spLocks noChangeArrowheads="1"/>
            </p:cNvSpPr>
            <p:nvPr/>
          </p:nvSpPr>
          <p:spPr bwMode="auto">
            <a:xfrm>
              <a:off x="7400925" y="411163"/>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背景资料</a:t>
              </a:r>
            </a:p>
          </p:txBody>
        </p:sp>
      </p:grpSp>
      <p:grpSp>
        <p:nvGrpSpPr>
          <p:cNvPr id="9223" name="组合 8">
            <a:extLst>
              <a:ext uri="{FF2B5EF4-FFF2-40B4-BE49-F238E27FC236}">
                <a16:creationId xmlns:a16="http://schemas.microsoft.com/office/drawing/2014/main" xmlns="" id="{87FBAA26-07C4-445A-9B1C-760788065166}"/>
              </a:ext>
            </a:extLst>
          </p:cNvPr>
          <p:cNvGrpSpPr>
            <a:grpSpLocks/>
          </p:cNvGrpSpPr>
          <p:nvPr/>
        </p:nvGrpSpPr>
        <p:grpSpPr bwMode="auto">
          <a:xfrm>
            <a:off x="1588" y="31750"/>
            <a:ext cx="2006600" cy="523875"/>
            <a:chOff x="70" y="-63"/>
            <a:chExt cx="3161" cy="824"/>
          </a:xfrm>
        </p:grpSpPr>
        <p:sp>
          <p:nvSpPr>
            <p:cNvPr id="9224" name="文本框 6">
              <a:extLst>
                <a:ext uri="{FF2B5EF4-FFF2-40B4-BE49-F238E27FC236}">
                  <a16:creationId xmlns:a16="http://schemas.microsoft.com/office/drawing/2014/main" xmlns="" id="{30633CF0-524D-45B1-9C24-28049328442C}"/>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知识备查</a:t>
              </a:r>
            </a:p>
          </p:txBody>
        </p:sp>
        <p:cxnSp>
          <p:nvCxnSpPr>
            <p:cNvPr id="20" name="直线连接符 9">
              <a:extLst>
                <a:ext uri="{FF2B5EF4-FFF2-40B4-BE49-F238E27FC236}">
                  <a16:creationId xmlns:a16="http://schemas.microsoft.com/office/drawing/2014/main" xmlns="" id="{1685E28A-B453-4E75-B56D-F65A8349927C}"/>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1" name="菱形 20">
              <a:extLst>
                <a:ext uri="{FF2B5EF4-FFF2-40B4-BE49-F238E27FC236}">
                  <a16:creationId xmlns:a16="http://schemas.microsoft.com/office/drawing/2014/main" xmlns="" id="{E647F490-E239-4689-876E-F7A544D02DCA}"/>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148" name="矩形 1">
            <a:extLst>
              <a:ext uri="{FF2B5EF4-FFF2-40B4-BE49-F238E27FC236}">
                <a16:creationId xmlns:a16="http://schemas.microsoft.com/office/drawing/2014/main" xmlns="" id="{7E180B54-77AF-4F0D-869F-B971F5C95ECF}"/>
              </a:ext>
            </a:extLst>
          </p:cNvPr>
          <p:cNvSpPr>
            <a:spLocks noChangeArrowheads="1"/>
          </p:cNvSpPr>
          <p:nvPr/>
        </p:nvSpPr>
        <p:spPr bwMode="auto">
          <a:xfrm>
            <a:off x="539750" y="1203325"/>
            <a:ext cx="8208963" cy="371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800" b="1" dirty="0">
                <a:solidFill>
                  <a:srgbClr val="000000"/>
                </a:solidFill>
                <a:latin typeface="楷体" panose="02010609060101010101" pitchFamily="49" charset="-122"/>
                <a:ea typeface="楷体" panose="02010609060101010101" pitchFamily="49" charset="-122"/>
              </a:rPr>
              <a:t>    本文选自</a:t>
            </a:r>
            <a:r>
              <a:rPr lang="en-US" altLang="zh-CN" sz="2800" b="1" dirty="0">
                <a:solidFill>
                  <a:srgbClr val="000000"/>
                </a:solidFill>
                <a:latin typeface="楷体" panose="02010609060101010101" pitchFamily="49" charset="-122"/>
                <a:ea typeface="楷体" panose="02010609060101010101" pitchFamily="49" charset="-122"/>
              </a:rPr>
              <a:t>《</a:t>
            </a:r>
            <a:r>
              <a:rPr lang="zh-CN" altLang="en-US" sz="2800" b="1" dirty="0">
                <a:solidFill>
                  <a:srgbClr val="000000"/>
                </a:solidFill>
                <a:latin typeface="楷体" panose="02010609060101010101" pitchFamily="49" charset="-122"/>
                <a:ea typeface="楷体" panose="02010609060101010101" pitchFamily="49" charset="-122"/>
              </a:rPr>
              <a:t>朱德选集</a:t>
            </a:r>
            <a:r>
              <a:rPr lang="en-US" altLang="zh-CN" sz="2800" b="1" dirty="0">
                <a:solidFill>
                  <a:srgbClr val="000000"/>
                </a:solidFill>
                <a:latin typeface="楷体" panose="02010609060101010101" pitchFamily="49" charset="-122"/>
                <a:ea typeface="楷体" panose="02010609060101010101" pitchFamily="49" charset="-122"/>
              </a:rPr>
              <a:t>》</a:t>
            </a:r>
            <a:r>
              <a:rPr lang="zh-CN" altLang="en-US" sz="2800" b="1" dirty="0">
                <a:solidFill>
                  <a:srgbClr val="000000"/>
                </a:solidFill>
                <a:latin typeface="楷体" panose="02010609060101010101" pitchFamily="49" charset="-122"/>
                <a:ea typeface="楷体" panose="02010609060101010101" pitchFamily="49" charset="-122"/>
              </a:rPr>
              <a:t>（人民出版社</a:t>
            </a:r>
            <a:r>
              <a:rPr lang="en-US" altLang="zh-CN" sz="2800" b="1" dirty="0">
                <a:solidFill>
                  <a:srgbClr val="000000"/>
                </a:solidFill>
                <a:latin typeface="楷体" panose="02010609060101010101" pitchFamily="49" charset="-122"/>
                <a:ea typeface="楷体" panose="02010609060101010101" pitchFamily="49" charset="-122"/>
              </a:rPr>
              <a:t>1983</a:t>
            </a:r>
            <a:r>
              <a:rPr lang="zh-CN" altLang="en-US" sz="2800" b="1" dirty="0">
                <a:solidFill>
                  <a:srgbClr val="000000"/>
                </a:solidFill>
                <a:latin typeface="楷体" panose="02010609060101010101" pitchFamily="49" charset="-122"/>
                <a:ea typeface="楷体" panose="02010609060101010101" pitchFamily="49" charset="-122"/>
              </a:rPr>
              <a:t>年版）。这是朱德同志在得到母亲去世的消息后写的一篇回忆母亲的文章，是一篇感情真挚、文笔朴素的散文。</a:t>
            </a:r>
          </a:p>
          <a:p>
            <a:pPr>
              <a:lnSpc>
                <a:spcPct val="120000"/>
              </a:lnSpc>
            </a:pPr>
            <a:r>
              <a:rPr lang="zh-CN" altLang="en-US" sz="2800" b="1" dirty="0">
                <a:solidFill>
                  <a:srgbClr val="000000"/>
                </a:solidFill>
                <a:latin typeface="楷体" panose="02010609060101010101" pitchFamily="49" charset="-122"/>
                <a:ea typeface="楷体" panose="02010609060101010101" pitchFamily="49" charset="-122"/>
              </a:rPr>
              <a:t>    朱德同志的母亲钟太夫人，是</a:t>
            </a:r>
            <a:r>
              <a:rPr lang="en-US" altLang="zh-CN" sz="2800" b="1" dirty="0">
                <a:solidFill>
                  <a:srgbClr val="000000"/>
                </a:solidFill>
                <a:latin typeface="楷体" panose="02010609060101010101" pitchFamily="49" charset="-122"/>
                <a:ea typeface="楷体" panose="02010609060101010101" pitchFamily="49" charset="-122"/>
              </a:rPr>
              <a:t>1944</a:t>
            </a:r>
            <a:r>
              <a:rPr lang="zh-CN" altLang="en-US" sz="2800" b="1" dirty="0">
                <a:solidFill>
                  <a:srgbClr val="000000"/>
                </a:solidFill>
                <a:latin typeface="楷体" panose="02010609060101010101" pitchFamily="49" charset="-122"/>
                <a:ea typeface="楷体" panose="02010609060101010101" pitchFamily="49" charset="-122"/>
              </a:rPr>
              <a:t>年去世的，享年</a:t>
            </a:r>
            <a:r>
              <a:rPr lang="en-US" altLang="zh-CN" sz="2800" b="1" dirty="0">
                <a:solidFill>
                  <a:srgbClr val="000000"/>
                </a:solidFill>
                <a:latin typeface="楷体" panose="02010609060101010101" pitchFamily="49" charset="-122"/>
                <a:ea typeface="楷体" panose="02010609060101010101" pitchFamily="49" charset="-122"/>
              </a:rPr>
              <a:t>86</a:t>
            </a:r>
            <a:r>
              <a:rPr lang="zh-CN" altLang="en-US" sz="2800" b="1" dirty="0">
                <a:solidFill>
                  <a:srgbClr val="000000"/>
                </a:solidFill>
                <a:latin typeface="楷体" panose="02010609060101010101" pitchFamily="49" charset="-122"/>
                <a:ea typeface="楷体" panose="02010609060101010101" pitchFamily="49" charset="-122"/>
              </a:rPr>
              <a:t>岁。</a:t>
            </a:r>
            <a:r>
              <a:rPr lang="en-US" altLang="zh-CN" sz="2800" b="1" dirty="0">
                <a:solidFill>
                  <a:srgbClr val="000000"/>
                </a:solidFill>
                <a:latin typeface="楷体" panose="02010609060101010101" pitchFamily="49" charset="-122"/>
                <a:ea typeface="楷体" panose="02010609060101010101" pitchFamily="49" charset="-122"/>
              </a:rPr>
              <a:t>1944</a:t>
            </a:r>
            <a:r>
              <a:rPr lang="zh-CN" altLang="en-US" sz="2800" b="1" dirty="0">
                <a:solidFill>
                  <a:srgbClr val="000000"/>
                </a:solidFill>
                <a:latin typeface="楷体" panose="02010609060101010101" pitchFamily="49" charset="-122"/>
                <a:ea typeface="楷体" panose="02010609060101010101" pitchFamily="49" charset="-122"/>
              </a:rPr>
              <a:t>年</a:t>
            </a:r>
            <a:r>
              <a:rPr lang="en-US" altLang="zh-CN" sz="2800" b="1" dirty="0">
                <a:solidFill>
                  <a:srgbClr val="000000"/>
                </a:solidFill>
                <a:latin typeface="楷体" panose="02010609060101010101" pitchFamily="49" charset="-122"/>
                <a:ea typeface="楷体" panose="02010609060101010101" pitchFamily="49" charset="-122"/>
              </a:rPr>
              <a:t>3</a:t>
            </a:r>
            <a:r>
              <a:rPr lang="zh-CN" altLang="en-US" sz="2800" b="1" dirty="0">
                <a:solidFill>
                  <a:srgbClr val="000000"/>
                </a:solidFill>
                <a:latin typeface="楷体" panose="02010609060101010101" pitchFamily="49" charset="-122"/>
                <a:ea typeface="楷体" panose="02010609060101010101" pitchFamily="49" charset="-122"/>
              </a:rPr>
              <a:t>月</a:t>
            </a:r>
            <a:r>
              <a:rPr lang="en-US" altLang="zh-CN" sz="2800" b="1" dirty="0">
                <a:solidFill>
                  <a:srgbClr val="000000"/>
                </a:solidFill>
                <a:latin typeface="楷体" panose="02010609060101010101" pitchFamily="49" charset="-122"/>
                <a:ea typeface="楷体" panose="02010609060101010101" pitchFamily="49" charset="-122"/>
              </a:rPr>
              <a:t>25</a:t>
            </a:r>
            <a:r>
              <a:rPr lang="zh-CN" altLang="en-US" sz="2800" b="1" dirty="0">
                <a:solidFill>
                  <a:srgbClr val="000000"/>
                </a:solidFill>
                <a:latin typeface="楷体" panose="02010609060101010101" pitchFamily="49" charset="-122"/>
                <a:ea typeface="楷体" panose="02010609060101010101" pitchFamily="49" charset="-122"/>
              </a:rPr>
              <a:t>日的</a:t>
            </a:r>
            <a:r>
              <a:rPr lang="en-US" altLang="zh-CN" sz="2800" b="1" dirty="0">
                <a:solidFill>
                  <a:srgbClr val="000000"/>
                </a:solidFill>
                <a:latin typeface="楷体" panose="02010609060101010101" pitchFamily="49" charset="-122"/>
                <a:ea typeface="楷体" panose="02010609060101010101" pitchFamily="49" charset="-122"/>
              </a:rPr>
              <a:t>《</a:t>
            </a:r>
            <a:r>
              <a:rPr lang="zh-CN" altLang="en-US" sz="2800" b="1" dirty="0">
                <a:solidFill>
                  <a:srgbClr val="000000"/>
                </a:solidFill>
                <a:latin typeface="楷体" panose="02010609060101010101" pitchFamily="49" charset="-122"/>
                <a:ea typeface="楷体" panose="02010609060101010101" pitchFamily="49" charset="-122"/>
              </a:rPr>
              <a:t>解放日报</a:t>
            </a:r>
            <a:r>
              <a:rPr lang="en-US" altLang="zh-CN" sz="2800" b="1" dirty="0">
                <a:solidFill>
                  <a:srgbClr val="000000"/>
                </a:solidFill>
                <a:latin typeface="楷体" panose="02010609060101010101" pitchFamily="49" charset="-122"/>
                <a:ea typeface="楷体" panose="02010609060101010101" pitchFamily="49" charset="-122"/>
              </a:rPr>
              <a:t>》</a:t>
            </a:r>
            <a:r>
              <a:rPr lang="zh-CN" altLang="en-US" sz="2800" b="1" dirty="0">
                <a:solidFill>
                  <a:srgbClr val="000000"/>
                </a:solidFill>
                <a:latin typeface="楷体" panose="02010609060101010101" pitchFamily="49" charset="-122"/>
                <a:ea typeface="楷体" panose="02010609060101010101" pitchFamily="49" charset="-122"/>
              </a:rPr>
              <a:t>上，曾刊载过这位英雄的母亲的传略。</a:t>
            </a:r>
            <a:endParaRPr lang="zh-CN" altLang="zh-CN"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7346" name="文本框 3">
            <a:extLst>
              <a:ext uri="{FF2B5EF4-FFF2-40B4-BE49-F238E27FC236}">
                <a16:creationId xmlns:a16="http://schemas.microsoft.com/office/drawing/2014/main" xmlns="" id="{C005F265-7646-4780-919D-3296D31B9CF0}"/>
              </a:ext>
            </a:extLst>
          </p:cNvPr>
          <p:cNvSpPr txBox="1">
            <a:spLocks noChangeArrowheads="1"/>
          </p:cNvSpPr>
          <p:nvPr/>
        </p:nvSpPr>
        <p:spPr bwMode="auto">
          <a:xfrm>
            <a:off x="652463" y="1419225"/>
            <a:ext cx="78327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a:defRPr>
                <a:solidFill>
                  <a:schemeClr val="tx1"/>
                </a:solidFill>
                <a:latin typeface="Arial" panose="020B0604020202020204" pitchFamily="34" charset="0"/>
                <a:ea typeface="宋体" panose="02010600030101010101" pitchFamily="2" charset="-122"/>
              </a:defRPr>
            </a:lvl1pPr>
            <a:lvl2pPr defTabSz="685800">
              <a:defRPr>
                <a:solidFill>
                  <a:schemeClr val="tx1"/>
                </a:solidFill>
                <a:latin typeface="Arial" panose="020B0604020202020204" pitchFamily="34" charset="0"/>
                <a:ea typeface="宋体" panose="02010600030101010101" pitchFamily="2" charset="-122"/>
              </a:defRPr>
            </a:lvl2pPr>
            <a:lvl3pPr defTabSz="685800">
              <a:defRPr>
                <a:solidFill>
                  <a:schemeClr val="tx1"/>
                </a:solidFill>
                <a:latin typeface="Arial" panose="020B0604020202020204" pitchFamily="34" charset="0"/>
                <a:ea typeface="宋体" panose="02010600030101010101" pitchFamily="2" charset="-122"/>
              </a:defRPr>
            </a:lvl3pPr>
            <a:lvl4pPr defTabSz="685800">
              <a:defRPr>
                <a:solidFill>
                  <a:schemeClr val="tx1"/>
                </a:solidFill>
                <a:latin typeface="Arial" panose="020B0604020202020204" pitchFamily="34" charset="0"/>
                <a:ea typeface="宋体" panose="02010600030101010101" pitchFamily="2" charset="-122"/>
              </a:defRPr>
            </a:lvl4pPr>
            <a:lvl5pPr defTabSz="685800">
              <a:defRPr>
                <a:solidFill>
                  <a:schemeClr val="tx1"/>
                </a:solidFill>
                <a:latin typeface="Arial" panose="020B0604020202020204" pitchFamily="34" charset="0"/>
                <a:ea typeface="宋体" panose="02010600030101010101" pitchFamily="2" charset="-122"/>
              </a:defRPr>
            </a:lvl5pPr>
            <a:lvl6pPr defTabSz="6858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6858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6858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6858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6600" b="1" dirty="0">
                <a:solidFill>
                  <a:srgbClr val="FF6600"/>
                </a:solidFill>
                <a:latin typeface="宋体" panose="02010600030101010101" pitchFamily="2" charset="-122"/>
                <a:cs typeface="Xingkai SC"/>
              </a:rPr>
              <a:t>七彩课堂  伴你成长</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1">
            <a:extLst>
              <a:ext uri="{FF2B5EF4-FFF2-40B4-BE49-F238E27FC236}">
                <a16:creationId xmlns:a16="http://schemas.microsoft.com/office/drawing/2014/main" xmlns="" id="{9C5E60C8-887E-48EA-9660-B5E24B403FE1}"/>
              </a:ext>
            </a:extLst>
          </p:cNvPr>
          <p:cNvSpPr>
            <a:spLocks noChangeArrowheads="1"/>
          </p:cNvSpPr>
          <p:nvPr/>
        </p:nvSpPr>
        <p:spPr bwMode="auto">
          <a:xfrm>
            <a:off x="539750" y="1058863"/>
            <a:ext cx="8208963" cy="328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spcBef>
                <a:spcPct val="20000"/>
              </a:spcBef>
            </a:pPr>
            <a:r>
              <a:rPr lang="zh-CN" altLang="en-US" sz="2800" dirty="0">
                <a:latin typeface="黑体" panose="02010609060101010101" pitchFamily="49" charset="-122"/>
                <a:ea typeface="黑体" panose="02010609060101010101" pitchFamily="49" charset="-122"/>
              </a:rPr>
              <a:t>回忆录</a:t>
            </a:r>
            <a:endParaRPr lang="en-US" altLang="zh-CN" sz="2800" dirty="0">
              <a:latin typeface="黑体" panose="02010609060101010101" pitchFamily="49" charset="-122"/>
              <a:ea typeface="黑体" panose="02010609060101010101" pitchFamily="49" charset="-122"/>
            </a:endParaRPr>
          </a:p>
          <a:p>
            <a:pPr>
              <a:lnSpc>
                <a:spcPct val="120000"/>
              </a:lnSpc>
              <a:spcBef>
                <a:spcPct val="20000"/>
              </a:spcBef>
            </a:pPr>
            <a:r>
              <a:rPr lang="zh-CN" altLang="en-US" sz="2800" b="1" dirty="0">
                <a:latin typeface="楷体" panose="02010609060101010101" pitchFamily="49" charset="-122"/>
                <a:ea typeface="楷体" panose="02010609060101010101" pitchFamily="49" charset="-122"/>
              </a:rPr>
              <a:t>    回忆录有两种释义。一是指</a:t>
            </a:r>
            <a:r>
              <a:rPr lang="zh-CN" altLang="en-US" sz="2800" b="1" dirty="0">
                <a:solidFill>
                  <a:srgbClr val="FF0000"/>
                </a:solidFill>
                <a:latin typeface="楷体" panose="02010609060101010101" pitchFamily="49" charset="-122"/>
                <a:ea typeface="楷体" panose="02010609060101010101" pitchFamily="49" charset="-122"/>
              </a:rPr>
              <a:t>关于一系列事件的记录</a:t>
            </a:r>
            <a:r>
              <a:rPr lang="zh-CN" altLang="en-US" sz="2800" b="1" dirty="0">
                <a:latin typeface="楷体" panose="02010609060101010101" pitchFamily="49" charset="-122"/>
                <a:ea typeface="楷体" panose="02010609060101010101" pitchFamily="49" charset="-122"/>
              </a:rPr>
              <a:t>，通常由参加者所写而不像历史那样拘于形式，如凯撒的</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高卢战记</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；二是指</a:t>
            </a:r>
            <a:r>
              <a:rPr lang="zh-CN" altLang="en-US" sz="2800" b="1" dirty="0">
                <a:solidFill>
                  <a:srgbClr val="FF0000"/>
                </a:solidFill>
                <a:latin typeface="楷体" panose="02010609060101010101" pitchFamily="49" charset="-122"/>
                <a:ea typeface="楷体" panose="02010609060101010101" pitchFamily="49" charset="-122"/>
              </a:rPr>
              <a:t>一种自传性描述</a:t>
            </a:r>
            <a:r>
              <a:rPr lang="zh-CN" altLang="en-US" sz="2800" b="1" dirty="0">
                <a:latin typeface="楷体" panose="02010609060101010101" pitchFamily="49" charset="-122"/>
                <a:ea typeface="楷体" panose="02010609060101010101" pitchFamily="49" charset="-122"/>
              </a:rPr>
              <a:t>，其口吻常闲逸而亲切，注意的焦点通常在作者所知的人物、事件或时代上。</a:t>
            </a:r>
            <a:endParaRPr lang="en-US" altLang="zh-CN" sz="2800" b="1" dirty="0">
              <a:latin typeface="楷体" panose="02010609060101010101" pitchFamily="49" charset="-122"/>
              <a:ea typeface="楷体" panose="02010609060101010101" pitchFamily="49" charset="-122"/>
            </a:endParaRPr>
          </a:p>
        </p:txBody>
      </p:sp>
      <p:sp>
        <p:nvSpPr>
          <p:cNvPr id="10242" name="矩形 6">
            <a:extLst>
              <a:ext uri="{FF2B5EF4-FFF2-40B4-BE49-F238E27FC236}">
                <a16:creationId xmlns:a16="http://schemas.microsoft.com/office/drawing/2014/main" xmlns="" id="{3B9F8F86-A5BC-4BF0-8A87-66FD44019B97}"/>
              </a:ext>
            </a:extLst>
          </p:cNvPr>
          <p:cNvSpPr>
            <a:spLocks noChangeArrowheads="1"/>
          </p:cNvSpPr>
          <p:nvPr/>
        </p:nvSpPr>
        <p:spPr bwMode="auto">
          <a:xfrm>
            <a:off x="3419475" y="411163"/>
            <a:ext cx="1800225"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b="1">
                <a:solidFill>
                  <a:schemeClr val="bg1"/>
                </a:solidFill>
                <a:latin typeface="楷体" panose="02010609060101010101" pitchFamily="49" charset="-122"/>
                <a:ea typeface="楷体" panose="02010609060101010101" pitchFamily="49" charset="-122"/>
              </a:rPr>
              <a:t>背景资料</a:t>
            </a:r>
          </a:p>
        </p:txBody>
      </p:sp>
      <p:grpSp>
        <p:nvGrpSpPr>
          <p:cNvPr id="10243" name="组合 1">
            <a:extLst>
              <a:ext uri="{FF2B5EF4-FFF2-40B4-BE49-F238E27FC236}">
                <a16:creationId xmlns:a16="http://schemas.microsoft.com/office/drawing/2014/main" xmlns="" id="{CFAD80D8-6548-4F15-B9E7-0686443E2952}"/>
              </a:ext>
            </a:extLst>
          </p:cNvPr>
          <p:cNvGrpSpPr>
            <a:grpSpLocks/>
          </p:cNvGrpSpPr>
          <p:nvPr/>
        </p:nvGrpSpPr>
        <p:grpSpPr bwMode="auto">
          <a:xfrm>
            <a:off x="3700463" y="411163"/>
            <a:ext cx="1743075" cy="566737"/>
            <a:chOff x="3333750" y="598488"/>
            <a:chExt cx="1743075" cy="566737"/>
          </a:xfrm>
        </p:grpSpPr>
        <p:sp>
          <p:nvSpPr>
            <p:cNvPr id="9" name="圆角矩形 8">
              <a:extLst>
                <a:ext uri="{FF2B5EF4-FFF2-40B4-BE49-F238E27FC236}">
                  <a16:creationId xmlns:a16="http://schemas.microsoft.com/office/drawing/2014/main" xmlns="" id="{326D491C-4303-4056-93A9-BC62C00283D6}"/>
                </a:ext>
              </a:extLst>
            </p:cNvPr>
            <p:cNvSpPr/>
            <p:nvPr/>
          </p:nvSpPr>
          <p:spPr>
            <a:xfrm rot="555800">
              <a:off x="4602162" y="7159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0" name="圆角矩形 9">
              <a:extLst>
                <a:ext uri="{FF2B5EF4-FFF2-40B4-BE49-F238E27FC236}">
                  <a16:creationId xmlns:a16="http://schemas.microsoft.com/office/drawing/2014/main" xmlns="" id="{FAEC9C7B-40FD-4956-B6EF-1620EB8FC47A}"/>
                </a:ext>
              </a:extLst>
            </p:cNvPr>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1" name="圆角矩形 10">
              <a:extLst>
                <a:ext uri="{FF2B5EF4-FFF2-40B4-BE49-F238E27FC236}">
                  <a16:creationId xmlns:a16="http://schemas.microsoft.com/office/drawing/2014/main" xmlns="" id="{DA53B949-A529-42B4-9676-4C710105CE8E}"/>
                </a:ext>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2" name="圆角矩形 11">
              <a:extLst>
                <a:ext uri="{FF2B5EF4-FFF2-40B4-BE49-F238E27FC236}">
                  <a16:creationId xmlns:a16="http://schemas.microsoft.com/office/drawing/2014/main" xmlns="" id="{F6070A14-0AF8-449A-A383-06D5B95285AF}"/>
                </a:ext>
              </a:extLst>
            </p:cNvPr>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0248" name="矩形 1">
              <a:extLst>
                <a:ext uri="{FF2B5EF4-FFF2-40B4-BE49-F238E27FC236}">
                  <a16:creationId xmlns:a16="http://schemas.microsoft.com/office/drawing/2014/main" xmlns="" id="{EDB6A0FD-F2AA-49F7-BC29-407E1ABD5AD9}"/>
                </a:ext>
              </a:extLst>
            </p:cNvPr>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sz="2800" b="1" dirty="0">
                  <a:solidFill>
                    <a:schemeClr val="bg1"/>
                  </a:solidFill>
                  <a:latin typeface="楷体" panose="02010609060101010101" pitchFamily="49" charset="-122"/>
                  <a:ea typeface="楷体" panose="02010609060101010101" pitchFamily="49" charset="-122"/>
                </a:rPr>
                <a:t>文体常识</a:t>
              </a:r>
            </a:p>
          </p:txBody>
        </p:sp>
      </p:grpSp>
      <p:grpSp>
        <p:nvGrpSpPr>
          <p:cNvPr id="10249" name="组合 8">
            <a:extLst>
              <a:ext uri="{FF2B5EF4-FFF2-40B4-BE49-F238E27FC236}">
                <a16:creationId xmlns:a16="http://schemas.microsoft.com/office/drawing/2014/main" xmlns="" id="{32253CAC-6F0C-4096-9C81-26A3EF376FAE}"/>
              </a:ext>
            </a:extLst>
          </p:cNvPr>
          <p:cNvGrpSpPr>
            <a:grpSpLocks/>
          </p:cNvGrpSpPr>
          <p:nvPr/>
        </p:nvGrpSpPr>
        <p:grpSpPr bwMode="auto">
          <a:xfrm>
            <a:off x="1588" y="31750"/>
            <a:ext cx="2006600" cy="523875"/>
            <a:chOff x="70" y="-63"/>
            <a:chExt cx="3161" cy="824"/>
          </a:xfrm>
        </p:grpSpPr>
        <p:sp>
          <p:nvSpPr>
            <p:cNvPr id="10250" name="文本框 6">
              <a:extLst>
                <a:ext uri="{FF2B5EF4-FFF2-40B4-BE49-F238E27FC236}">
                  <a16:creationId xmlns:a16="http://schemas.microsoft.com/office/drawing/2014/main" xmlns="" id="{8801D737-9076-4C93-BE4B-7B3BD5B7D107}"/>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知识备查</a:t>
              </a:r>
            </a:p>
          </p:txBody>
        </p:sp>
        <p:cxnSp>
          <p:nvCxnSpPr>
            <p:cNvPr id="16" name="直线连接符 9">
              <a:extLst>
                <a:ext uri="{FF2B5EF4-FFF2-40B4-BE49-F238E27FC236}">
                  <a16:creationId xmlns:a16="http://schemas.microsoft.com/office/drawing/2014/main" xmlns="" id="{EFE6FD5B-B5DC-415E-9CCB-4B7F8C6D15BF}"/>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a:extLst>
                <a:ext uri="{FF2B5EF4-FFF2-40B4-BE49-F238E27FC236}">
                  <a16:creationId xmlns:a16="http://schemas.microsoft.com/office/drawing/2014/main" xmlns="" id="{FC14067B-BE03-44D3-B89F-3031F7E08E55}"/>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1">
            <a:extLst>
              <a:ext uri="{FF2B5EF4-FFF2-40B4-BE49-F238E27FC236}">
                <a16:creationId xmlns:a16="http://schemas.microsoft.com/office/drawing/2014/main" xmlns="" id="{09A6EB15-3C80-472D-9DE2-BF6DD70F279C}"/>
              </a:ext>
            </a:extLst>
          </p:cNvPr>
          <p:cNvSpPr>
            <a:spLocks noChangeArrowheads="1"/>
          </p:cNvSpPr>
          <p:nvPr/>
        </p:nvSpPr>
        <p:spPr bwMode="auto">
          <a:xfrm>
            <a:off x="468313" y="992188"/>
            <a:ext cx="8208962" cy="388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20000"/>
              </a:spcBef>
            </a:pPr>
            <a:r>
              <a:rPr lang="zh-CN" altLang="en-US" sz="2800" dirty="0">
                <a:latin typeface="黑体" panose="02010609060101010101" pitchFamily="49" charset="-122"/>
                <a:ea typeface="黑体" panose="02010609060101010101" pitchFamily="49" charset="-122"/>
              </a:rPr>
              <a:t>回忆录的特点</a:t>
            </a:r>
            <a:endParaRPr lang="en-US" altLang="zh-CN" sz="2800" dirty="0">
              <a:latin typeface="黑体" panose="02010609060101010101" pitchFamily="49" charset="-122"/>
              <a:ea typeface="黑体" panose="02010609060101010101" pitchFamily="49" charset="-122"/>
            </a:endParaRPr>
          </a:p>
          <a:p>
            <a:pPr>
              <a:spcBef>
                <a:spcPct val="20000"/>
              </a:spcBef>
            </a:pPr>
            <a:r>
              <a:rPr lang="zh-CN" altLang="en-US" sz="2800" b="1" dirty="0">
                <a:latin typeface="楷体" panose="02010609060101010101" pitchFamily="49" charset="-122"/>
                <a:ea typeface="楷体" panose="02010609060101010101" pitchFamily="49" charset="-122"/>
              </a:rPr>
              <a:t>    回忆录有</a:t>
            </a:r>
            <a:r>
              <a:rPr lang="zh-CN" altLang="en-US" sz="2800" b="1" dirty="0">
                <a:solidFill>
                  <a:srgbClr val="FF0000"/>
                </a:solidFill>
                <a:latin typeface="楷体" panose="02010609060101010101" pitchFamily="49" charset="-122"/>
                <a:ea typeface="楷体" panose="02010609060101010101" pitchFamily="49" charset="-122"/>
              </a:rPr>
              <a:t>真实</a:t>
            </a:r>
            <a:r>
              <a:rPr lang="zh-CN" altLang="en-US" sz="2800" b="1" dirty="0">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广泛</a:t>
            </a:r>
            <a:r>
              <a:rPr lang="zh-CN" altLang="en-US" sz="2800" b="1" dirty="0">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突出</a:t>
            </a:r>
            <a:r>
              <a:rPr lang="zh-CN" altLang="en-US" sz="2800" b="1" dirty="0">
                <a:latin typeface="楷体" panose="02010609060101010101" pitchFamily="49" charset="-122"/>
                <a:ea typeface="楷体" panose="02010609060101010101" pitchFamily="49" charset="-122"/>
              </a:rPr>
              <a:t>三大特点。</a:t>
            </a:r>
            <a:endParaRPr lang="en-US" altLang="zh-CN" sz="2800" b="1" dirty="0">
              <a:latin typeface="楷体" panose="02010609060101010101" pitchFamily="49" charset="-122"/>
              <a:ea typeface="楷体" panose="02010609060101010101" pitchFamily="49" charset="-122"/>
            </a:endParaRPr>
          </a:p>
          <a:p>
            <a:pPr>
              <a:spcBef>
                <a:spcPct val="20000"/>
              </a:spcBef>
            </a:pPr>
            <a:r>
              <a:rPr lang="en-US" altLang="zh-CN" sz="2800" b="1" dirty="0">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真实</a:t>
            </a:r>
            <a:r>
              <a:rPr lang="zh-CN" altLang="en-US" sz="2800" b="1" dirty="0">
                <a:latin typeface="楷体" panose="02010609060101010101" pitchFamily="49" charset="-122"/>
                <a:ea typeface="楷体" panose="02010609060101010101" pitchFamily="49" charset="-122"/>
              </a:rPr>
              <a:t>指真实记载作者的经历和观感。</a:t>
            </a:r>
            <a:endParaRPr lang="en-US" altLang="zh-CN" sz="2800" b="1" dirty="0">
              <a:latin typeface="楷体" panose="02010609060101010101" pitchFamily="49" charset="-122"/>
              <a:ea typeface="楷体" panose="02010609060101010101" pitchFamily="49" charset="-122"/>
            </a:endParaRPr>
          </a:p>
          <a:p>
            <a:pPr>
              <a:spcBef>
                <a:spcPct val="20000"/>
              </a:spcBef>
            </a:pPr>
            <a:r>
              <a:rPr lang="en-US" altLang="zh-CN" sz="2800" b="1" dirty="0">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广泛</a:t>
            </a:r>
            <a:r>
              <a:rPr lang="zh-CN" altLang="en-US" sz="2800" b="1" dirty="0">
                <a:latin typeface="楷体" panose="02010609060101010101" pitchFamily="49" charset="-122"/>
                <a:ea typeface="楷体" panose="02010609060101010101" pitchFamily="49" charset="-122"/>
              </a:rPr>
              <a:t>指回忆录不仅要回忆个人，而且要以个人为主线，串连与之有关的人和事，广泛触及生活的每个角落，反映社会的历史面目。</a:t>
            </a:r>
            <a:endParaRPr lang="en-US" altLang="zh-CN" sz="2800" b="1" dirty="0">
              <a:latin typeface="楷体" panose="02010609060101010101" pitchFamily="49" charset="-122"/>
              <a:ea typeface="楷体" panose="02010609060101010101" pitchFamily="49" charset="-122"/>
            </a:endParaRPr>
          </a:p>
          <a:p>
            <a:pPr>
              <a:spcBef>
                <a:spcPct val="20000"/>
              </a:spcBef>
            </a:pPr>
            <a:r>
              <a:rPr lang="en-US" altLang="zh-CN" sz="2800" b="1" dirty="0">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突出</a:t>
            </a:r>
            <a:r>
              <a:rPr lang="zh-CN" altLang="en-US" sz="2800" b="1" dirty="0">
                <a:latin typeface="楷体" panose="02010609060101010101" pitchFamily="49" charset="-122"/>
                <a:ea typeface="楷体" panose="02010609060101010101" pitchFamily="49" charset="-122"/>
              </a:rPr>
              <a:t>指回忆录中的人物要处于突出地位，所列事件要典型，有一定的代表性。</a:t>
            </a:r>
          </a:p>
        </p:txBody>
      </p:sp>
      <p:sp>
        <p:nvSpPr>
          <p:cNvPr id="11266" name="矩形 6">
            <a:extLst>
              <a:ext uri="{FF2B5EF4-FFF2-40B4-BE49-F238E27FC236}">
                <a16:creationId xmlns:a16="http://schemas.microsoft.com/office/drawing/2014/main" xmlns="" id="{3E782067-8815-4655-AA91-F2CC17B244E8}"/>
              </a:ext>
            </a:extLst>
          </p:cNvPr>
          <p:cNvSpPr>
            <a:spLocks noChangeArrowheads="1"/>
          </p:cNvSpPr>
          <p:nvPr/>
        </p:nvSpPr>
        <p:spPr bwMode="auto">
          <a:xfrm>
            <a:off x="3419475" y="411163"/>
            <a:ext cx="1800225"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b="1">
                <a:solidFill>
                  <a:schemeClr val="bg1"/>
                </a:solidFill>
                <a:latin typeface="楷体" panose="02010609060101010101" pitchFamily="49" charset="-122"/>
                <a:ea typeface="楷体" panose="02010609060101010101" pitchFamily="49" charset="-122"/>
              </a:rPr>
              <a:t>背景资料</a:t>
            </a:r>
          </a:p>
        </p:txBody>
      </p:sp>
      <p:grpSp>
        <p:nvGrpSpPr>
          <p:cNvPr id="11267" name="组合 1">
            <a:extLst>
              <a:ext uri="{FF2B5EF4-FFF2-40B4-BE49-F238E27FC236}">
                <a16:creationId xmlns:a16="http://schemas.microsoft.com/office/drawing/2014/main" xmlns="" id="{5D2BD95E-E08A-46E1-AF89-182C846DA099}"/>
              </a:ext>
            </a:extLst>
          </p:cNvPr>
          <p:cNvGrpSpPr>
            <a:grpSpLocks/>
          </p:cNvGrpSpPr>
          <p:nvPr/>
        </p:nvGrpSpPr>
        <p:grpSpPr bwMode="auto">
          <a:xfrm>
            <a:off x="3700463" y="411163"/>
            <a:ext cx="1743075" cy="566737"/>
            <a:chOff x="3333750" y="598488"/>
            <a:chExt cx="1743075" cy="566737"/>
          </a:xfrm>
        </p:grpSpPr>
        <p:sp>
          <p:nvSpPr>
            <p:cNvPr id="9" name="圆角矩形 8">
              <a:extLst>
                <a:ext uri="{FF2B5EF4-FFF2-40B4-BE49-F238E27FC236}">
                  <a16:creationId xmlns:a16="http://schemas.microsoft.com/office/drawing/2014/main" xmlns="" id="{B9EF2502-E571-47BC-8438-A9EAE2E786A0}"/>
                </a:ext>
              </a:extLst>
            </p:cNvPr>
            <p:cNvSpPr/>
            <p:nvPr/>
          </p:nvSpPr>
          <p:spPr>
            <a:xfrm rot="555800">
              <a:off x="4602162" y="7159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0" name="圆角矩形 9">
              <a:extLst>
                <a:ext uri="{FF2B5EF4-FFF2-40B4-BE49-F238E27FC236}">
                  <a16:creationId xmlns:a16="http://schemas.microsoft.com/office/drawing/2014/main" xmlns="" id="{66DC232A-B33A-47ED-BB68-69926FE869A7}"/>
                </a:ext>
              </a:extLst>
            </p:cNvPr>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1" name="圆角矩形 10">
              <a:extLst>
                <a:ext uri="{FF2B5EF4-FFF2-40B4-BE49-F238E27FC236}">
                  <a16:creationId xmlns:a16="http://schemas.microsoft.com/office/drawing/2014/main" xmlns="" id="{B39CBAA9-76F9-45C5-9179-DDB5963AD30C}"/>
                </a:ext>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2" name="圆角矩形 11">
              <a:extLst>
                <a:ext uri="{FF2B5EF4-FFF2-40B4-BE49-F238E27FC236}">
                  <a16:creationId xmlns:a16="http://schemas.microsoft.com/office/drawing/2014/main" xmlns="" id="{F2C86D22-82E2-40BB-B4BD-48E0AE8CECEA}"/>
                </a:ext>
              </a:extLst>
            </p:cNvPr>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1272" name="矩形 1">
              <a:extLst>
                <a:ext uri="{FF2B5EF4-FFF2-40B4-BE49-F238E27FC236}">
                  <a16:creationId xmlns:a16="http://schemas.microsoft.com/office/drawing/2014/main" xmlns="" id="{98B7AFC4-4593-4657-9EC8-8CFACD85459E}"/>
                </a:ext>
              </a:extLst>
            </p:cNvPr>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文体常识</a:t>
              </a:r>
            </a:p>
          </p:txBody>
        </p:sp>
      </p:grpSp>
      <p:grpSp>
        <p:nvGrpSpPr>
          <p:cNvPr id="11273" name="组合 8">
            <a:extLst>
              <a:ext uri="{FF2B5EF4-FFF2-40B4-BE49-F238E27FC236}">
                <a16:creationId xmlns:a16="http://schemas.microsoft.com/office/drawing/2014/main" xmlns="" id="{6E7BF798-7F18-462A-9F17-D9F4FF833938}"/>
              </a:ext>
            </a:extLst>
          </p:cNvPr>
          <p:cNvGrpSpPr>
            <a:grpSpLocks/>
          </p:cNvGrpSpPr>
          <p:nvPr/>
        </p:nvGrpSpPr>
        <p:grpSpPr bwMode="auto">
          <a:xfrm>
            <a:off x="1588" y="31750"/>
            <a:ext cx="2006600" cy="523875"/>
            <a:chOff x="70" y="-63"/>
            <a:chExt cx="3161" cy="824"/>
          </a:xfrm>
        </p:grpSpPr>
        <p:sp>
          <p:nvSpPr>
            <p:cNvPr id="11274" name="文本框 6">
              <a:extLst>
                <a:ext uri="{FF2B5EF4-FFF2-40B4-BE49-F238E27FC236}">
                  <a16:creationId xmlns:a16="http://schemas.microsoft.com/office/drawing/2014/main" xmlns="" id="{C96E6B0D-4395-433A-8FB8-03B8F5536229}"/>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知识备查</a:t>
              </a:r>
            </a:p>
          </p:txBody>
        </p:sp>
        <p:cxnSp>
          <p:nvCxnSpPr>
            <p:cNvPr id="16" name="直线连接符 9">
              <a:extLst>
                <a:ext uri="{FF2B5EF4-FFF2-40B4-BE49-F238E27FC236}">
                  <a16:creationId xmlns:a16="http://schemas.microsoft.com/office/drawing/2014/main" xmlns="" id="{A3A1EEAE-0BD4-4ADC-AA4A-5E8115AA6B3F}"/>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a:extLst>
                <a:ext uri="{FF2B5EF4-FFF2-40B4-BE49-F238E27FC236}">
                  <a16:creationId xmlns:a16="http://schemas.microsoft.com/office/drawing/2014/main" xmlns="" id="{1879E161-99DB-4B2E-BB1E-842D98EC30A5}"/>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9" name="组合 2">
            <a:extLst>
              <a:ext uri="{FF2B5EF4-FFF2-40B4-BE49-F238E27FC236}">
                <a16:creationId xmlns:a16="http://schemas.microsoft.com/office/drawing/2014/main" xmlns="" id="{33C9CC11-D760-4B02-BAD1-40ACE89248DE}"/>
              </a:ext>
            </a:extLst>
          </p:cNvPr>
          <p:cNvGrpSpPr>
            <a:grpSpLocks/>
          </p:cNvGrpSpPr>
          <p:nvPr/>
        </p:nvGrpSpPr>
        <p:grpSpPr bwMode="auto">
          <a:xfrm>
            <a:off x="539750" y="555625"/>
            <a:ext cx="1497013" cy="566738"/>
            <a:chOff x="752475" y="598488"/>
            <a:chExt cx="1497013" cy="566737"/>
          </a:xfrm>
        </p:grpSpPr>
        <p:sp>
          <p:nvSpPr>
            <p:cNvPr id="57" name="圆角矩形 56">
              <a:extLst>
                <a:ext uri="{FF2B5EF4-FFF2-40B4-BE49-F238E27FC236}">
                  <a16:creationId xmlns:a16="http://schemas.microsoft.com/office/drawing/2014/main" xmlns="" id="{8EE78FE7-630E-428A-88F4-68474EEE9308}"/>
                </a:ext>
              </a:extLst>
            </p:cNvPr>
            <p:cNvSpPr/>
            <p:nvPr/>
          </p:nvSpPr>
          <p:spPr>
            <a:xfrm rot="20326116">
              <a:off x="1746250" y="719138"/>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58" name="圆角矩形 57">
              <a:extLst>
                <a:ext uri="{FF2B5EF4-FFF2-40B4-BE49-F238E27FC236}">
                  <a16:creationId xmlns:a16="http://schemas.microsoft.com/office/drawing/2014/main" xmlns="" id="{93D9326D-6037-46DC-8791-4A6DA3CB3DED}"/>
                </a:ext>
              </a:extLst>
            </p:cNvPr>
            <p:cNvSpPr/>
            <p:nvPr/>
          </p:nvSpPr>
          <p:spPr>
            <a:xfrm rot="319204">
              <a:off x="12588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59" name="圆角矩形 58">
              <a:extLst>
                <a:ext uri="{FF2B5EF4-FFF2-40B4-BE49-F238E27FC236}">
                  <a16:creationId xmlns:a16="http://schemas.microsoft.com/office/drawing/2014/main" xmlns="" id="{586970BC-D87F-4060-B1F8-B8C05EF6A0D1}"/>
                </a:ext>
              </a:extLst>
            </p:cNvPr>
            <p:cNvSpPr/>
            <p:nvPr/>
          </p:nvSpPr>
          <p:spPr>
            <a:xfrm rot="21148334">
              <a:off x="787400"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2293" name="矩形 1">
              <a:extLst>
                <a:ext uri="{FF2B5EF4-FFF2-40B4-BE49-F238E27FC236}">
                  <a16:creationId xmlns:a16="http://schemas.microsoft.com/office/drawing/2014/main" xmlns="" id="{7A1E9D43-AAFB-4250-824E-86B0C874E7A1}"/>
                </a:ext>
              </a:extLst>
            </p:cNvPr>
            <p:cNvSpPr>
              <a:spLocks noChangeArrowheads="1"/>
            </p:cNvSpPr>
            <p:nvPr/>
          </p:nvSpPr>
          <p:spPr bwMode="auto">
            <a:xfrm>
              <a:off x="752475" y="598488"/>
              <a:ext cx="1497013"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读一读</a:t>
              </a:r>
            </a:p>
          </p:txBody>
        </p:sp>
      </p:grpSp>
      <p:sp>
        <p:nvSpPr>
          <p:cNvPr id="12294" name="矩形 59">
            <a:extLst>
              <a:ext uri="{FF2B5EF4-FFF2-40B4-BE49-F238E27FC236}">
                <a16:creationId xmlns:a16="http://schemas.microsoft.com/office/drawing/2014/main" xmlns="" id="{930BE0EA-9F0B-4395-BAC6-29BFF0B9127F}"/>
              </a:ext>
            </a:extLst>
          </p:cNvPr>
          <p:cNvSpPr>
            <a:spLocks noChangeArrowheads="1"/>
          </p:cNvSpPr>
          <p:nvPr/>
        </p:nvSpPr>
        <p:spPr bwMode="auto">
          <a:xfrm>
            <a:off x="633413" y="174307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韶</a:t>
            </a:r>
            <a:endParaRPr lang="zh-CN" altLang="en-US" u="sng">
              <a:solidFill>
                <a:srgbClr val="FF0000"/>
              </a:solidFill>
            </a:endParaRPr>
          </a:p>
        </p:txBody>
      </p:sp>
      <p:sp>
        <p:nvSpPr>
          <p:cNvPr id="61" name="矩形 60">
            <a:extLst>
              <a:ext uri="{FF2B5EF4-FFF2-40B4-BE49-F238E27FC236}">
                <a16:creationId xmlns:a16="http://schemas.microsoft.com/office/drawing/2014/main" xmlns="" id="{085D6B9B-453B-45E8-96B9-CA4574A8C0A4}"/>
              </a:ext>
            </a:extLst>
          </p:cNvPr>
          <p:cNvSpPr>
            <a:spLocks noChangeArrowheads="1"/>
          </p:cNvSpPr>
          <p:nvPr/>
        </p:nvSpPr>
        <p:spPr bwMode="auto">
          <a:xfrm>
            <a:off x="1189038" y="1743075"/>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a:solidFill>
                  <a:srgbClr val="000000"/>
                </a:solidFill>
                <a:latin typeface="楷体" panose="02010609060101010101" pitchFamily="49" charset="-122"/>
                <a:ea typeface="楷体" panose="02010609060101010101" pitchFamily="49" charset="-122"/>
              </a:rPr>
              <a:t>关</a:t>
            </a:r>
            <a:endParaRPr lang="zh-CN" altLang="en-US"/>
          </a:p>
        </p:txBody>
      </p:sp>
      <p:sp>
        <p:nvSpPr>
          <p:cNvPr id="62" name="矩形 61">
            <a:extLst>
              <a:ext uri="{FF2B5EF4-FFF2-40B4-BE49-F238E27FC236}">
                <a16:creationId xmlns:a16="http://schemas.microsoft.com/office/drawing/2014/main" xmlns="" id="{A6D58495-F133-4C38-AFFB-236C03D72D70}"/>
              </a:ext>
            </a:extLst>
          </p:cNvPr>
          <p:cNvSpPr>
            <a:spLocks noChangeArrowheads="1"/>
          </p:cNvSpPr>
          <p:nvPr/>
        </p:nvSpPr>
        <p:spPr bwMode="auto">
          <a:xfrm>
            <a:off x="541338" y="1347788"/>
            <a:ext cx="1020762"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3000">
                <a:solidFill>
                  <a:srgbClr val="000000"/>
                </a:solidFill>
                <a:latin typeface="汉语拼音" pitchFamily="34" charset="0"/>
                <a:ea typeface="楷体" panose="02010609060101010101" pitchFamily="49" charset="-122"/>
              </a:rPr>
              <a:t>sháo</a:t>
            </a:r>
            <a:endParaRPr lang="zh-CN" altLang="en-US" sz="3000">
              <a:latin typeface="汉语拼音" pitchFamily="34" charset="0"/>
              <a:ea typeface="楷体" panose="02010609060101010101" pitchFamily="49" charset="-122"/>
            </a:endParaRPr>
          </a:p>
        </p:txBody>
      </p:sp>
      <p:sp>
        <p:nvSpPr>
          <p:cNvPr id="63" name="矩形 62">
            <a:extLst>
              <a:ext uri="{FF2B5EF4-FFF2-40B4-BE49-F238E27FC236}">
                <a16:creationId xmlns:a16="http://schemas.microsoft.com/office/drawing/2014/main" xmlns="" id="{C78EDF2B-3095-4594-B2B4-14E8A713EB00}"/>
              </a:ext>
            </a:extLst>
          </p:cNvPr>
          <p:cNvSpPr>
            <a:spLocks noChangeArrowheads="1"/>
          </p:cNvSpPr>
          <p:nvPr/>
        </p:nvSpPr>
        <p:spPr bwMode="auto">
          <a:xfrm>
            <a:off x="541338" y="2824163"/>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a:solidFill>
                  <a:srgbClr val="000000"/>
                </a:solidFill>
                <a:latin typeface="楷体" panose="02010609060101010101" pitchFamily="49" charset="-122"/>
                <a:ea typeface="楷体" panose="02010609060101010101" pitchFamily="49" charset="-122"/>
              </a:rPr>
              <a:t>仪</a:t>
            </a:r>
            <a:endParaRPr lang="zh-CN" altLang="en-US"/>
          </a:p>
        </p:txBody>
      </p:sp>
      <p:sp>
        <p:nvSpPr>
          <p:cNvPr id="12298" name="矩形 63">
            <a:extLst>
              <a:ext uri="{FF2B5EF4-FFF2-40B4-BE49-F238E27FC236}">
                <a16:creationId xmlns:a16="http://schemas.microsoft.com/office/drawing/2014/main" xmlns="" id="{85B56052-DBFA-4700-B3ED-E601F797CFF6}"/>
              </a:ext>
            </a:extLst>
          </p:cNvPr>
          <p:cNvSpPr>
            <a:spLocks noChangeArrowheads="1"/>
          </p:cNvSpPr>
          <p:nvPr/>
        </p:nvSpPr>
        <p:spPr bwMode="auto">
          <a:xfrm>
            <a:off x="1189038" y="2824163"/>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陇</a:t>
            </a:r>
            <a:endParaRPr lang="zh-CN" altLang="en-US" u="sng">
              <a:solidFill>
                <a:srgbClr val="FF0000"/>
              </a:solidFill>
            </a:endParaRPr>
          </a:p>
        </p:txBody>
      </p:sp>
      <p:sp>
        <p:nvSpPr>
          <p:cNvPr id="65" name="矩形 64">
            <a:extLst>
              <a:ext uri="{FF2B5EF4-FFF2-40B4-BE49-F238E27FC236}">
                <a16:creationId xmlns:a16="http://schemas.microsoft.com/office/drawing/2014/main" xmlns="" id="{96E19A28-AAC3-475F-BDD2-5B79E9C56A6C}"/>
              </a:ext>
            </a:extLst>
          </p:cNvPr>
          <p:cNvSpPr>
            <a:spLocks noChangeArrowheads="1"/>
          </p:cNvSpPr>
          <p:nvPr/>
        </p:nvSpPr>
        <p:spPr bwMode="auto">
          <a:xfrm>
            <a:off x="1044575" y="2463800"/>
            <a:ext cx="92392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3000">
                <a:solidFill>
                  <a:srgbClr val="000000"/>
                </a:solidFill>
                <a:latin typeface="汉语拼音" pitchFamily="34" charset="0"/>
                <a:ea typeface="楷体" panose="02010609060101010101" pitchFamily="49" charset="-122"/>
              </a:rPr>
              <a:t>lǒng</a:t>
            </a:r>
            <a:endParaRPr lang="zh-CN" altLang="en-US" sz="3000">
              <a:latin typeface="汉语拼音" pitchFamily="34" charset="0"/>
              <a:ea typeface="楷体" panose="02010609060101010101" pitchFamily="49" charset="-122"/>
            </a:endParaRPr>
          </a:p>
        </p:txBody>
      </p:sp>
      <p:sp>
        <p:nvSpPr>
          <p:cNvPr id="66" name="矩形 65">
            <a:extLst>
              <a:ext uri="{FF2B5EF4-FFF2-40B4-BE49-F238E27FC236}">
                <a16:creationId xmlns:a16="http://schemas.microsoft.com/office/drawing/2014/main" xmlns="" id="{ACC41949-134D-4A40-AFB1-C344CF224185}"/>
              </a:ext>
            </a:extLst>
          </p:cNvPr>
          <p:cNvSpPr>
            <a:spLocks noChangeArrowheads="1"/>
          </p:cNvSpPr>
          <p:nvPr/>
        </p:nvSpPr>
        <p:spPr bwMode="auto">
          <a:xfrm>
            <a:off x="6754813" y="1743075"/>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a:solidFill>
                  <a:srgbClr val="000000"/>
                </a:solidFill>
                <a:latin typeface="楷体" panose="02010609060101010101" pitchFamily="49" charset="-122"/>
                <a:ea typeface="楷体" panose="02010609060101010101" pitchFamily="49" charset="-122"/>
              </a:rPr>
              <a:t>祖</a:t>
            </a:r>
            <a:endParaRPr lang="zh-CN" altLang="en-US"/>
          </a:p>
        </p:txBody>
      </p:sp>
      <p:sp>
        <p:nvSpPr>
          <p:cNvPr id="12301" name="矩形 66">
            <a:extLst>
              <a:ext uri="{FF2B5EF4-FFF2-40B4-BE49-F238E27FC236}">
                <a16:creationId xmlns:a16="http://schemas.microsoft.com/office/drawing/2014/main" xmlns="" id="{2E941200-B94B-4BB2-9461-B0B2E7E90E6B}"/>
              </a:ext>
            </a:extLst>
          </p:cNvPr>
          <p:cNvSpPr>
            <a:spLocks noChangeArrowheads="1"/>
          </p:cNvSpPr>
          <p:nvPr/>
        </p:nvSpPr>
        <p:spPr bwMode="auto">
          <a:xfrm>
            <a:off x="7329488" y="174307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籍</a:t>
            </a:r>
            <a:endParaRPr lang="zh-CN" altLang="en-US" u="sng">
              <a:solidFill>
                <a:srgbClr val="FF0000"/>
              </a:solidFill>
            </a:endParaRPr>
          </a:p>
        </p:txBody>
      </p:sp>
      <p:sp>
        <p:nvSpPr>
          <p:cNvPr id="68" name="矩形 67">
            <a:extLst>
              <a:ext uri="{FF2B5EF4-FFF2-40B4-BE49-F238E27FC236}">
                <a16:creationId xmlns:a16="http://schemas.microsoft.com/office/drawing/2014/main" xmlns="" id="{9223ACDA-BD38-45CD-822A-37E398DDF7F9}"/>
              </a:ext>
            </a:extLst>
          </p:cNvPr>
          <p:cNvSpPr>
            <a:spLocks noChangeArrowheads="1"/>
          </p:cNvSpPr>
          <p:nvPr/>
        </p:nvSpPr>
        <p:spPr bwMode="auto">
          <a:xfrm>
            <a:off x="7405688" y="1347788"/>
            <a:ext cx="4572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3000">
                <a:solidFill>
                  <a:srgbClr val="000000"/>
                </a:solidFill>
                <a:latin typeface="汉语拼音" pitchFamily="34" charset="0"/>
                <a:ea typeface="楷体" panose="02010609060101010101" pitchFamily="49" charset="-122"/>
              </a:rPr>
              <a:t>jí</a:t>
            </a:r>
            <a:endParaRPr lang="zh-CN" altLang="en-US" sz="3000">
              <a:latin typeface="汉语拼音" pitchFamily="34" charset="0"/>
              <a:ea typeface="楷体" panose="02010609060101010101" pitchFamily="49" charset="-122"/>
            </a:endParaRPr>
          </a:p>
        </p:txBody>
      </p:sp>
      <p:sp>
        <p:nvSpPr>
          <p:cNvPr id="12303" name="矩形 68">
            <a:extLst>
              <a:ext uri="{FF2B5EF4-FFF2-40B4-BE49-F238E27FC236}">
                <a16:creationId xmlns:a16="http://schemas.microsoft.com/office/drawing/2014/main" xmlns="" id="{68E7A308-E4AC-4D5A-8E0E-D649BD0F7A37}"/>
              </a:ext>
            </a:extLst>
          </p:cNvPr>
          <p:cNvSpPr>
            <a:spLocks noChangeArrowheads="1"/>
          </p:cNvSpPr>
          <p:nvPr/>
        </p:nvSpPr>
        <p:spPr bwMode="auto">
          <a:xfrm>
            <a:off x="2719388" y="1689100"/>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衙</a:t>
            </a:r>
            <a:endParaRPr lang="zh-CN" altLang="en-US" u="sng">
              <a:solidFill>
                <a:srgbClr val="FF0000"/>
              </a:solidFill>
            </a:endParaRPr>
          </a:p>
        </p:txBody>
      </p:sp>
      <p:sp>
        <p:nvSpPr>
          <p:cNvPr id="70" name="矩形 69">
            <a:extLst>
              <a:ext uri="{FF2B5EF4-FFF2-40B4-BE49-F238E27FC236}">
                <a16:creationId xmlns:a16="http://schemas.microsoft.com/office/drawing/2014/main" xmlns="" id="{5605439F-D2E1-4BC0-8F58-5317796A8337}"/>
              </a:ext>
            </a:extLst>
          </p:cNvPr>
          <p:cNvSpPr>
            <a:spLocks noChangeArrowheads="1"/>
          </p:cNvSpPr>
          <p:nvPr/>
        </p:nvSpPr>
        <p:spPr bwMode="auto">
          <a:xfrm>
            <a:off x="3297238" y="170497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a:solidFill>
                  <a:srgbClr val="000000"/>
                </a:solidFill>
                <a:latin typeface="楷体" panose="02010609060101010101" pitchFamily="49" charset="-122"/>
                <a:ea typeface="楷体" panose="02010609060101010101" pitchFamily="49" charset="-122"/>
              </a:rPr>
              <a:t>门</a:t>
            </a:r>
            <a:endParaRPr lang="zh-CN" altLang="en-US"/>
          </a:p>
        </p:txBody>
      </p:sp>
      <p:sp>
        <p:nvSpPr>
          <p:cNvPr id="71" name="矩形 70">
            <a:extLst>
              <a:ext uri="{FF2B5EF4-FFF2-40B4-BE49-F238E27FC236}">
                <a16:creationId xmlns:a16="http://schemas.microsoft.com/office/drawing/2014/main" xmlns="" id="{C13B2A83-074B-4757-AEB3-188777AA655C}"/>
              </a:ext>
            </a:extLst>
          </p:cNvPr>
          <p:cNvSpPr>
            <a:spLocks noChangeArrowheads="1"/>
          </p:cNvSpPr>
          <p:nvPr/>
        </p:nvSpPr>
        <p:spPr bwMode="auto">
          <a:xfrm>
            <a:off x="2735263" y="1328738"/>
            <a:ext cx="6381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3000" dirty="0" err="1">
                <a:solidFill>
                  <a:srgbClr val="000000"/>
                </a:solidFill>
                <a:latin typeface="汉语拼音" pitchFamily="34" charset="0"/>
                <a:ea typeface="楷体" panose="02010609060101010101" pitchFamily="49" charset="-122"/>
              </a:rPr>
              <a:t>yá</a:t>
            </a:r>
            <a:endParaRPr lang="zh-CN" altLang="en-US" sz="3000" dirty="0">
              <a:latin typeface="汉语拼音" pitchFamily="34" charset="0"/>
              <a:ea typeface="楷体" panose="02010609060101010101" pitchFamily="49" charset="-122"/>
            </a:endParaRPr>
          </a:p>
        </p:txBody>
      </p:sp>
      <p:sp>
        <p:nvSpPr>
          <p:cNvPr id="12306" name="矩形 71">
            <a:extLst>
              <a:ext uri="{FF2B5EF4-FFF2-40B4-BE49-F238E27FC236}">
                <a16:creationId xmlns:a16="http://schemas.microsoft.com/office/drawing/2014/main" xmlns="" id="{49BBC7D5-D1FB-4F99-BDA8-4D7BB8F4CB44}"/>
              </a:ext>
            </a:extLst>
          </p:cNvPr>
          <p:cNvSpPr>
            <a:spLocks noChangeArrowheads="1"/>
          </p:cNvSpPr>
          <p:nvPr/>
        </p:nvSpPr>
        <p:spPr bwMode="auto">
          <a:xfrm>
            <a:off x="4810125" y="1695450"/>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妯</a:t>
            </a:r>
            <a:endParaRPr lang="zh-CN" altLang="en-US" u="sng">
              <a:solidFill>
                <a:srgbClr val="FF0000"/>
              </a:solidFill>
            </a:endParaRPr>
          </a:p>
        </p:txBody>
      </p:sp>
      <p:sp>
        <p:nvSpPr>
          <p:cNvPr id="12307" name="矩形 72">
            <a:extLst>
              <a:ext uri="{FF2B5EF4-FFF2-40B4-BE49-F238E27FC236}">
                <a16:creationId xmlns:a16="http://schemas.microsoft.com/office/drawing/2014/main" xmlns="" id="{720B9B27-FA23-4E25-8B38-D1D3A6FB33E3}"/>
              </a:ext>
            </a:extLst>
          </p:cNvPr>
          <p:cNvSpPr>
            <a:spLocks noChangeArrowheads="1"/>
          </p:cNvSpPr>
          <p:nvPr/>
        </p:nvSpPr>
        <p:spPr bwMode="auto">
          <a:xfrm>
            <a:off x="5529263" y="169545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娌</a:t>
            </a:r>
            <a:endParaRPr lang="zh-CN" altLang="en-US" u="sng">
              <a:solidFill>
                <a:srgbClr val="FF0000"/>
              </a:solidFill>
            </a:endParaRPr>
          </a:p>
        </p:txBody>
      </p:sp>
      <p:sp>
        <p:nvSpPr>
          <p:cNvPr id="74" name="矩形 73">
            <a:extLst>
              <a:ext uri="{FF2B5EF4-FFF2-40B4-BE49-F238E27FC236}">
                <a16:creationId xmlns:a16="http://schemas.microsoft.com/office/drawing/2014/main" xmlns="" id="{5F1F387B-F6B6-4CF9-8857-827079EBFED4}"/>
              </a:ext>
            </a:extLst>
          </p:cNvPr>
          <p:cNvSpPr>
            <a:spLocks noChangeArrowheads="1"/>
          </p:cNvSpPr>
          <p:nvPr/>
        </p:nvSpPr>
        <p:spPr bwMode="auto">
          <a:xfrm>
            <a:off x="4738688" y="1300163"/>
            <a:ext cx="10445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3000">
                <a:solidFill>
                  <a:srgbClr val="000000"/>
                </a:solidFill>
                <a:latin typeface="汉语拼音" pitchFamily="34" charset="0"/>
                <a:ea typeface="楷体" panose="02010609060101010101" pitchFamily="49" charset="-122"/>
              </a:rPr>
              <a:t>zhóu</a:t>
            </a:r>
            <a:endParaRPr lang="zh-CN" altLang="en-US" sz="3000">
              <a:latin typeface="汉语拼音" pitchFamily="34" charset="0"/>
              <a:ea typeface="楷体" panose="02010609060101010101" pitchFamily="49" charset="-122"/>
            </a:endParaRPr>
          </a:p>
        </p:txBody>
      </p:sp>
      <p:sp>
        <p:nvSpPr>
          <p:cNvPr id="75" name="矩形 74">
            <a:extLst>
              <a:ext uri="{FF2B5EF4-FFF2-40B4-BE49-F238E27FC236}">
                <a16:creationId xmlns:a16="http://schemas.microsoft.com/office/drawing/2014/main" xmlns="" id="{5B739A2A-8D44-4F92-B8BC-203784EBDA8D}"/>
              </a:ext>
            </a:extLst>
          </p:cNvPr>
          <p:cNvSpPr>
            <a:spLocks noChangeArrowheads="1"/>
          </p:cNvSpPr>
          <p:nvPr/>
        </p:nvSpPr>
        <p:spPr bwMode="auto">
          <a:xfrm>
            <a:off x="5673725" y="1300163"/>
            <a:ext cx="36195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3000">
                <a:solidFill>
                  <a:srgbClr val="000000"/>
                </a:solidFill>
                <a:latin typeface="汉语拼音" pitchFamily="34" charset="0"/>
                <a:ea typeface="楷体" panose="02010609060101010101" pitchFamily="49" charset="-122"/>
              </a:rPr>
              <a:t>li</a:t>
            </a:r>
            <a:endParaRPr lang="zh-CN" altLang="en-US" sz="3000">
              <a:latin typeface="汉语拼音" pitchFamily="34" charset="0"/>
              <a:ea typeface="楷体" panose="02010609060101010101" pitchFamily="49" charset="-122"/>
            </a:endParaRPr>
          </a:p>
        </p:txBody>
      </p:sp>
      <p:sp>
        <p:nvSpPr>
          <p:cNvPr id="76" name="矩形 75">
            <a:extLst>
              <a:ext uri="{FF2B5EF4-FFF2-40B4-BE49-F238E27FC236}">
                <a16:creationId xmlns:a16="http://schemas.microsoft.com/office/drawing/2014/main" xmlns="" id="{41280258-3018-446C-9BAF-607922E18F07}"/>
              </a:ext>
            </a:extLst>
          </p:cNvPr>
          <p:cNvSpPr>
            <a:spLocks noChangeArrowheads="1"/>
          </p:cNvSpPr>
          <p:nvPr/>
        </p:nvSpPr>
        <p:spPr bwMode="auto">
          <a:xfrm>
            <a:off x="2651125" y="2824163"/>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a:solidFill>
                  <a:srgbClr val="000000"/>
                </a:solidFill>
                <a:latin typeface="楷体" panose="02010609060101010101" pitchFamily="49" charset="-122"/>
                <a:ea typeface="楷体" panose="02010609060101010101" pitchFamily="49" charset="-122"/>
              </a:rPr>
              <a:t>私</a:t>
            </a:r>
            <a:endParaRPr lang="zh-CN" altLang="en-US"/>
          </a:p>
        </p:txBody>
      </p:sp>
      <p:sp>
        <p:nvSpPr>
          <p:cNvPr id="12311" name="矩形 76">
            <a:extLst>
              <a:ext uri="{FF2B5EF4-FFF2-40B4-BE49-F238E27FC236}">
                <a16:creationId xmlns:a16="http://schemas.microsoft.com/office/drawing/2014/main" xmlns="" id="{2F3DB6A2-364D-4544-A8A2-9650DE183D35}"/>
              </a:ext>
            </a:extLst>
          </p:cNvPr>
          <p:cNvSpPr>
            <a:spLocks noChangeArrowheads="1"/>
          </p:cNvSpPr>
          <p:nvPr/>
        </p:nvSpPr>
        <p:spPr bwMode="auto">
          <a:xfrm>
            <a:off x="3298825" y="2824163"/>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塾</a:t>
            </a:r>
            <a:endParaRPr lang="zh-CN" altLang="en-US" u="sng">
              <a:solidFill>
                <a:srgbClr val="FF0000"/>
              </a:solidFill>
            </a:endParaRPr>
          </a:p>
        </p:txBody>
      </p:sp>
      <p:sp>
        <p:nvSpPr>
          <p:cNvPr id="78" name="矩形 77">
            <a:extLst>
              <a:ext uri="{FF2B5EF4-FFF2-40B4-BE49-F238E27FC236}">
                <a16:creationId xmlns:a16="http://schemas.microsoft.com/office/drawing/2014/main" xmlns="" id="{ABA45D56-5152-4D2D-81FD-474AF6C57011}"/>
              </a:ext>
            </a:extLst>
          </p:cNvPr>
          <p:cNvSpPr>
            <a:spLocks noChangeArrowheads="1"/>
          </p:cNvSpPr>
          <p:nvPr/>
        </p:nvSpPr>
        <p:spPr bwMode="auto">
          <a:xfrm>
            <a:off x="3154363" y="2463800"/>
            <a:ext cx="79851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3000">
                <a:solidFill>
                  <a:srgbClr val="000000"/>
                </a:solidFill>
                <a:latin typeface="汉语拼音" pitchFamily="34" charset="0"/>
                <a:ea typeface="楷体" panose="02010609060101010101" pitchFamily="49" charset="-122"/>
              </a:rPr>
              <a:t>shú</a:t>
            </a:r>
            <a:endParaRPr lang="zh-CN" altLang="en-US" sz="3000">
              <a:latin typeface="汉语拼音" pitchFamily="34" charset="0"/>
              <a:ea typeface="楷体" panose="02010609060101010101" pitchFamily="49" charset="-122"/>
            </a:endParaRPr>
          </a:p>
        </p:txBody>
      </p:sp>
      <p:sp>
        <p:nvSpPr>
          <p:cNvPr id="12313" name="矩形 78">
            <a:extLst>
              <a:ext uri="{FF2B5EF4-FFF2-40B4-BE49-F238E27FC236}">
                <a16:creationId xmlns:a16="http://schemas.microsoft.com/office/drawing/2014/main" xmlns="" id="{1240AE91-D7BD-4EC8-B5FF-B9A2E5D69E51}"/>
              </a:ext>
            </a:extLst>
          </p:cNvPr>
          <p:cNvSpPr>
            <a:spLocks noChangeArrowheads="1"/>
          </p:cNvSpPr>
          <p:nvPr/>
        </p:nvSpPr>
        <p:spPr bwMode="auto">
          <a:xfrm>
            <a:off x="6057900" y="415607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佃</a:t>
            </a:r>
            <a:endParaRPr lang="zh-CN" altLang="en-US" u="sng">
              <a:solidFill>
                <a:srgbClr val="FF0000"/>
              </a:solidFill>
            </a:endParaRPr>
          </a:p>
        </p:txBody>
      </p:sp>
      <p:sp>
        <p:nvSpPr>
          <p:cNvPr id="80" name="矩形 79">
            <a:extLst>
              <a:ext uri="{FF2B5EF4-FFF2-40B4-BE49-F238E27FC236}">
                <a16:creationId xmlns:a16="http://schemas.microsoft.com/office/drawing/2014/main" xmlns="" id="{22B2FBFD-8E8A-4BC7-B98F-287242C1E431}"/>
              </a:ext>
            </a:extLst>
          </p:cNvPr>
          <p:cNvSpPr>
            <a:spLocks noChangeArrowheads="1"/>
          </p:cNvSpPr>
          <p:nvPr/>
        </p:nvSpPr>
        <p:spPr bwMode="auto">
          <a:xfrm>
            <a:off x="6634163" y="415607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a:solidFill>
                  <a:srgbClr val="000000"/>
                </a:solidFill>
                <a:latin typeface="楷体" panose="02010609060101010101" pitchFamily="49" charset="-122"/>
                <a:ea typeface="楷体" panose="02010609060101010101" pitchFamily="49" charset="-122"/>
              </a:rPr>
              <a:t>户</a:t>
            </a:r>
            <a:endParaRPr lang="zh-CN" altLang="en-US"/>
          </a:p>
        </p:txBody>
      </p:sp>
      <p:sp>
        <p:nvSpPr>
          <p:cNvPr id="81" name="矩形 80">
            <a:extLst>
              <a:ext uri="{FF2B5EF4-FFF2-40B4-BE49-F238E27FC236}">
                <a16:creationId xmlns:a16="http://schemas.microsoft.com/office/drawing/2014/main" xmlns="" id="{3F4E199E-7D38-45C4-843E-27025C2D75B0}"/>
              </a:ext>
            </a:extLst>
          </p:cNvPr>
          <p:cNvSpPr>
            <a:spLocks noChangeArrowheads="1"/>
          </p:cNvSpPr>
          <p:nvPr/>
        </p:nvSpPr>
        <p:spPr bwMode="auto">
          <a:xfrm>
            <a:off x="5932488" y="3651250"/>
            <a:ext cx="94297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3000">
                <a:solidFill>
                  <a:srgbClr val="000000"/>
                </a:solidFill>
                <a:latin typeface="汉语拼音" pitchFamily="34" charset="0"/>
                <a:ea typeface="楷体" panose="02010609060101010101" pitchFamily="49" charset="-122"/>
              </a:rPr>
              <a:t>diàn</a:t>
            </a:r>
            <a:endParaRPr lang="zh-CN" altLang="en-US" sz="3000">
              <a:latin typeface="汉语拼音" pitchFamily="34" charset="0"/>
              <a:ea typeface="楷体" panose="02010609060101010101" pitchFamily="49" charset="-122"/>
            </a:endParaRPr>
          </a:p>
        </p:txBody>
      </p:sp>
      <p:sp>
        <p:nvSpPr>
          <p:cNvPr id="82" name="矩形 81">
            <a:extLst>
              <a:ext uri="{FF2B5EF4-FFF2-40B4-BE49-F238E27FC236}">
                <a16:creationId xmlns:a16="http://schemas.microsoft.com/office/drawing/2014/main" xmlns="" id="{893BB893-79E8-48F7-A183-6753C45515AD}"/>
              </a:ext>
            </a:extLst>
          </p:cNvPr>
          <p:cNvSpPr>
            <a:spLocks noChangeArrowheads="1"/>
          </p:cNvSpPr>
          <p:nvPr/>
        </p:nvSpPr>
        <p:spPr bwMode="auto">
          <a:xfrm>
            <a:off x="6754813" y="2824163"/>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a:solidFill>
                  <a:srgbClr val="000000"/>
                </a:solidFill>
                <a:latin typeface="楷体" panose="02010609060101010101" pitchFamily="49" charset="-122"/>
                <a:ea typeface="楷体" panose="02010609060101010101" pitchFamily="49" charset="-122"/>
              </a:rPr>
              <a:t>和</a:t>
            </a:r>
            <a:endParaRPr lang="zh-CN" altLang="en-US"/>
          </a:p>
        </p:txBody>
      </p:sp>
      <p:sp>
        <p:nvSpPr>
          <p:cNvPr id="12317" name="矩形 82">
            <a:extLst>
              <a:ext uri="{FF2B5EF4-FFF2-40B4-BE49-F238E27FC236}">
                <a16:creationId xmlns:a16="http://schemas.microsoft.com/office/drawing/2014/main" xmlns="" id="{781F9863-4D0F-4AFE-88AB-C2AF121A4FA6}"/>
              </a:ext>
            </a:extLst>
          </p:cNvPr>
          <p:cNvSpPr>
            <a:spLocks noChangeArrowheads="1"/>
          </p:cNvSpPr>
          <p:nvPr/>
        </p:nvSpPr>
        <p:spPr bwMode="auto">
          <a:xfrm>
            <a:off x="7331075" y="2824163"/>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蔼</a:t>
            </a:r>
            <a:endParaRPr lang="zh-CN" altLang="en-US" u="sng">
              <a:solidFill>
                <a:srgbClr val="FF0000"/>
              </a:solidFill>
            </a:endParaRPr>
          </a:p>
        </p:txBody>
      </p:sp>
      <p:sp>
        <p:nvSpPr>
          <p:cNvPr id="84" name="矩形 83">
            <a:extLst>
              <a:ext uri="{FF2B5EF4-FFF2-40B4-BE49-F238E27FC236}">
                <a16:creationId xmlns:a16="http://schemas.microsoft.com/office/drawing/2014/main" xmlns="" id="{A84AC62D-4C25-4EB4-B048-F5C7E576078D}"/>
              </a:ext>
            </a:extLst>
          </p:cNvPr>
          <p:cNvSpPr>
            <a:spLocks noChangeArrowheads="1"/>
          </p:cNvSpPr>
          <p:nvPr/>
        </p:nvSpPr>
        <p:spPr bwMode="auto">
          <a:xfrm>
            <a:off x="7402513" y="2463800"/>
            <a:ext cx="51911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3000">
                <a:solidFill>
                  <a:srgbClr val="000000"/>
                </a:solidFill>
                <a:latin typeface="汉语拼音" pitchFamily="34" charset="0"/>
                <a:ea typeface="楷体" panose="02010609060101010101" pitchFamily="49" charset="-122"/>
              </a:rPr>
              <a:t>ǎi</a:t>
            </a:r>
            <a:endParaRPr lang="zh-CN" altLang="en-US" sz="3000">
              <a:latin typeface="汉语拼音" pitchFamily="34" charset="0"/>
              <a:ea typeface="楷体" panose="02010609060101010101" pitchFamily="49" charset="-122"/>
            </a:endParaRPr>
          </a:p>
        </p:txBody>
      </p:sp>
      <p:sp>
        <p:nvSpPr>
          <p:cNvPr id="85" name="矩形 84">
            <a:extLst>
              <a:ext uri="{FF2B5EF4-FFF2-40B4-BE49-F238E27FC236}">
                <a16:creationId xmlns:a16="http://schemas.microsoft.com/office/drawing/2014/main" xmlns="" id="{4622C33E-2082-4060-A918-31E6DFFBCAD3}"/>
              </a:ext>
            </a:extLst>
          </p:cNvPr>
          <p:cNvSpPr>
            <a:spLocks noChangeArrowheads="1"/>
          </p:cNvSpPr>
          <p:nvPr/>
        </p:nvSpPr>
        <p:spPr bwMode="auto">
          <a:xfrm>
            <a:off x="4856163" y="2824163"/>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a:solidFill>
                  <a:srgbClr val="000000"/>
                </a:solidFill>
                <a:latin typeface="楷体" panose="02010609060101010101" pitchFamily="49" charset="-122"/>
                <a:ea typeface="楷体" panose="02010609060101010101" pitchFamily="49" charset="-122"/>
              </a:rPr>
              <a:t>管</a:t>
            </a:r>
            <a:endParaRPr lang="zh-CN" altLang="en-US"/>
          </a:p>
        </p:txBody>
      </p:sp>
      <p:sp>
        <p:nvSpPr>
          <p:cNvPr id="12320" name="矩形 85">
            <a:extLst>
              <a:ext uri="{FF2B5EF4-FFF2-40B4-BE49-F238E27FC236}">
                <a16:creationId xmlns:a16="http://schemas.microsoft.com/office/drawing/2014/main" xmlns="" id="{C731BAC6-B2CA-4957-99A9-169A982D1E69}"/>
              </a:ext>
            </a:extLst>
          </p:cNvPr>
          <p:cNvSpPr>
            <a:spLocks noChangeArrowheads="1"/>
          </p:cNvSpPr>
          <p:nvPr/>
        </p:nvSpPr>
        <p:spPr bwMode="auto">
          <a:xfrm>
            <a:off x="5503863" y="2824163"/>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束</a:t>
            </a:r>
            <a:endParaRPr lang="zh-CN" altLang="en-US" u="sng">
              <a:solidFill>
                <a:srgbClr val="FF0000"/>
              </a:solidFill>
            </a:endParaRPr>
          </a:p>
        </p:txBody>
      </p:sp>
      <p:sp>
        <p:nvSpPr>
          <p:cNvPr id="87" name="矩形 86">
            <a:extLst>
              <a:ext uri="{FF2B5EF4-FFF2-40B4-BE49-F238E27FC236}">
                <a16:creationId xmlns:a16="http://schemas.microsoft.com/office/drawing/2014/main" xmlns="" id="{46D8426E-1161-4CE8-A266-5FE91F8EF088}"/>
              </a:ext>
            </a:extLst>
          </p:cNvPr>
          <p:cNvSpPr>
            <a:spLocks noChangeArrowheads="1"/>
          </p:cNvSpPr>
          <p:nvPr/>
        </p:nvSpPr>
        <p:spPr bwMode="auto">
          <a:xfrm>
            <a:off x="5503863" y="2463800"/>
            <a:ext cx="79692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3000">
                <a:solidFill>
                  <a:srgbClr val="000000"/>
                </a:solidFill>
                <a:latin typeface="汉语拼音" pitchFamily="34" charset="0"/>
                <a:ea typeface="楷体" panose="02010609060101010101" pitchFamily="49" charset="-122"/>
              </a:rPr>
              <a:t>shù</a:t>
            </a:r>
            <a:endParaRPr lang="zh-CN" altLang="en-US" sz="3000">
              <a:latin typeface="汉语拼音" pitchFamily="34" charset="0"/>
              <a:ea typeface="楷体" panose="02010609060101010101" pitchFamily="49" charset="-122"/>
            </a:endParaRPr>
          </a:p>
        </p:txBody>
      </p:sp>
      <p:sp>
        <p:nvSpPr>
          <p:cNvPr id="12322" name="矩形 87">
            <a:extLst>
              <a:ext uri="{FF2B5EF4-FFF2-40B4-BE49-F238E27FC236}">
                <a16:creationId xmlns:a16="http://schemas.microsoft.com/office/drawing/2014/main" xmlns="" id="{D2BBE827-A466-4175-AFF0-D7A04E21B2D6}"/>
              </a:ext>
            </a:extLst>
          </p:cNvPr>
          <p:cNvSpPr>
            <a:spLocks noChangeArrowheads="1"/>
          </p:cNvSpPr>
          <p:nvPr/>
        </p:nvSpPr>
        <p:spPr bwMode="auto">
          <a:xfrm>
            <a:off x="1046163" y="4240213"/>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辍</a:t>
            </a:r>
            <a:endParaRPr lang="zh-CN" altLang="en-US" u="sng">
              <a:solidFill>
                <a:srgbClr val="FF0000"/>
              </a:solidFill>
            </a:endParaRPr>
          </a:p>
        </p:txBody>
      </p:sp>
      <p:sp>
        <p:nvSpPr>
          <p:cNvPr id="89" name="矩形 88">
            <a:extLst>
              <a:ext uri="{FF2B5EF4-FFF2-40B4-BE49-F238E27FC236}">
                <a16:creationId xmlns:a16="http://schemas.microsoft.com/office/drawing/2014/main" xmlns="" id="{23DC1CC5-3B95-4EE6-8B78-0B901D3C21A1}"/>
              </a:ext>
            </a:extLst>
          </p:cNvPr>
          <p:cNvSpPr>
            <a:spLocks noChangeArrowheads="1"/>
          </p:cNvSpPr>
          <p:nvPr/>
        </p:nvSpPr>
        <p:spPr bwMode="auto">
          <a:xfrm>
            <a:off x="468313" y="4240213"/>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a:solidFill>
                  <a:srgbClr val="000000"/>
                </a:solidFill>
                <a:latin typeface="楷体" panose="02010609060101010101" pitchFamily="49" charset="-122"/>
                <a:ea typeface="楷体" panose="02010609060101010101" pitchFamily="49" charset="-122"/>
              </a:rPr>
              <a:t>不</a:t>
            </a:r>
            <a:endParaRPr lang="zh-CN" altLang="en-US"/>
          </a:p>
        </p:txBody>
      </p:sp>
      <p:sp>
        <p:nvSpPr>
          <p:cNvPr id="90" name="矩形 89">
            <a:extLst>
              <a:ext uri="{FF2B5EF4-FFF2-40B4-BE49-F238E27FC236}">
                <a16:creationId xmlns:a16="http://schemas.microsoft.com/office/drawing/2014/main" xmlns="" id="{37880C57-D829-4E14-9CAF-A830FB44DD7C}"/>
              </a:ext>
            </a:extLst>
          </p:cNvPr>
          <p:cNvSpPr>
            <a:spLocks noChangeArrowheads="1"/>
          </p:cNvSpPr>
          <p:nvPr/>
        </p:nvSpPr>
        <p:spPr bwMode="auto">
          <a:xfrm>
            <a:off x="1576388" y="4240213"/>
            <a:ext cx="12112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a:solidFill>
                  <a:srgbClr val="000000"/>
                </a:solidFill>
                <a:latin typeface="楷体" panose="02010609060101010101" pitchFamily="49" charset="-122"/>
                <a:ea typeface="楷体" panose="02010609060101010101" pitchFamily="49" charset="-122"/>
              </a:rPr>
              <a:t>劳作</a:t>
            </a:r>
            <a:endParaRPr lang="zh-CN" altLang="en-US"/>
          </a:p>
        </p:txBody>
      </p:sp>
      <p:sp>
        <p:nvSpPr>
          <p:cNvPr id="91" name="矩形 90">
            <a:extLst>
              <a:ext uri="{FF2B5EF4-FFF2-40B4-BE49-F238E27FC236}">
                <a16:creationId xmlns:a16="http://schemas.microsoft.com/office/drawing/2014/main" xmlns="" id="{2D637C43-C2A3-4C1D-A518-D1BB6591773E}"/>
              </a:ext>
            </a:extLst>
          </p:cNvPr>
          <p:cNvSpPr>
            <a:spLocks noChangeArrowheads="1"/>
          </p:cNvSpPr>
          <p:nvPr/>
        </p:nvSpPr>
        <p:spPr bwMode="auto">
          <a:xfrm>
            <a:off x="928688" y="3735388"/>
            <a:ext cx="1046162"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3000">
                <a:solidFill>
                  <a:srgbClr val="000000"/>
                </a:solidFill>
                <a:latin typeface="汉语拼音" pitchFamily="34" charset="0"/>
                <a:ea typeface="楷体" panose="02010609060101010101" pitchFamily="49" charset="-122"/>
              </a:rPr>
              <a:t>chuò</a:t>
            </a:r>
            <a:endParaRPr lang="zh-CN" altLang="en-US" sz="3000">
              <a:latin typeface="汉语拼音" pitchFamily="34" charset="0"/>
              <a:ea typeface="楷体" panose="02010609060101010101" pitchFamily="49" charset="-122"/>
            </a:endParaRPr>
          </a:p>
        </p:txBody>
      </p:sp>
      <p:sp>
        <p:nvSpPr>
          <p:cNvPr id="12326" name="矩形 91">
            <a:extLst>
              <a:ext uri="{FF2B5EF4-FFF2-40B4-BE49-F238E27FC236}">
                <a16:creationId xmlns:a16="http://schemas.microsoft.com/office/drawing/2014/main" xmlns="" id="{1F56389F-D8F3-4D93-B5F7-90E7C1ED4FF8}"/>
              </a:ext>
            </a:extLst>
          </p:cNvPr>
          <p:cNvSpPr>
            <a:spLocks noChangeArrowheads="1"/>
          </p:cNvSpPr>
          <p:nvPr/>
        </p:nvSpPr>
        <p:spPr bwMode="auto">
          <a:xfrm>
            <a:off x="3536950" y="415607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u="sng">
                <a:solidFill>
                  <a:srgbClr val="FF0000"/>
                </a:solidFill>
                <a:latin typeface="楷体" panose="02010609060101010101" pitchFamily="49" charset="-122"/>
                <a:ea typeface="楷体" panose="02010609060101010101" pitchFamily="49" charset="-122"/>
              </a:rPr>
              <a:t>庚</a:t>
            </a:r>
            <a:endParaRPr lang="zh-CN" altLang="en-US" u="sng">
              <a:solidFill>
                <a:srgbClr val="FF0000"/>
              </a:solidFill>
            </a:endParaRPr>
          </a:p>
        </p:txBody>
      </p:sp>
      <p:sp>
        <p:nvSpPr>
          <p:cNvPr id="93" name="矩形 92">
            <a:extLst>
              <a:ext uri="{FF2B5EF4-FFF2-40B4-BE49-F238E27FC236}">
                <a16:creationId xmlns:a16="http://schemas.microsoft.com/office/drawing/2014/main" xmlns="" id="{A161732A-3EC4-4B1D-990B-EB317964376D}"/>
              </a:ext>
            </a:extLst>
          </p:cNvPr>
          <p:cNvSpPr>
            <a:spLocks noChangeArrowheads="1"/>
          </p:cNvSpPr>
          <p:nvPr/>
        </p:nvSpPr>
        <p:spPr bwMode="auto">
          <a:xfrm>
            <a:off x="4113213" y="4156075"/>
            <a:ext cx="12112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zh-CN" sz="4000">
                <a:solidFill>
                  <a:srgbClr val="000000"/>
                </a:solidFill>
                <a:latin typeface="楷体" panose="02010609060101010101" pitchFamily="49" charset="-122"/>
                <a:ea typeface="楷体" panose="02010609060101010101" pitchFamily="49" charset="-122"/>
              </a:rPr>
              <a:t>子年</a:t>
            </a:r>
            <a:endParaRPr lang="zh-CN" altLang="en-US"/>
          </a:p>
        </p:txBody>
      </p:sp>
      <p:sp>
        <p:nvSpPr>
          <p:cNvPr id="94" name="矩形 93">
            <a:extLst>
              <a:ext uri="{FF2B5EF4-FFF2-40B4-BE49-F238E27FC236}">
                <a16:creationId xmlns:a16="http://schemas.microsoft.com/office/drawing/2014/main" xmlns="" id="{00A04717-BFE5-411F-A764-E098CE909F2F}"/>
              </a:ext>
            </a:extLst>
          </p:cNvPr>
          <p:cNvSpPr>
            <a:spLocks noChangeArrowheads="1"/>
          </p:cNvSpPr>
          <p:nvPr/>
        </p:nvSpPr>
        <p:spPr bwMode="auto">
          <a:xfrm>
            <a:off x="3348038" y="3651250"/>
            <a:ext cx="10366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en-US" altLang="zh-CN" sz="3000">
                <a:solidFill>
                  <a:srgbClr val="000000"/>
                </a:solidFill>
                <a:latin typeface="汉语拼音" pitchFamily="34" charset="0"/>
                <a:ea typeface="楷体" panose="02010609060101010101" pitchFamily="49" charset="-122"/>
              </a:rPr>
              <a:t>ɡēnɡ</a:t>
            </a:r>
            <a:endParaRPr lang="zh-CN" altLang="en-US" sz="3000">
              <a:latin typeface="汉语拼音" pitchFamily="34" charset="0"/>
              <a:ea typeface="楷体" panose="02010609060101010101" pitchFamily="49" charset="-122"/>
            </a:endParaRPr>
          </a:p>
        </p:txBody>
      </p:sp>
      <p:grpSp>
        <p:nvGrpSpPr>
          <p:cNvPr id="12329" name="组合 55">
            <a:extLst>
              <a:ext uri="{FF2B5EF4-FFF2-40B4-BE49-F238E27FC236}">
                <a16:creationId xmlns:a16="http://schemas.microsoft.com/office/drawing/2014/main" xmlns="" id="{46D910B5-6B2F-4C37-8EAE-79BF6D430829}"/>
              </a:ext>
            </a:extLst>
          </p:cNvPr>
          <p:cNvGrpSpPr>
            <a:grpSpLocks/>
          </p:cNvGrpSpPr>
          <p:nvPr/>
        </p:nvGrpSpPr>
        <p:grpSpPr bwMode="auto">
          <a:xfrm>
            <a:off x="-3175" y="-20638"/>
            <a:ext cx="2006600" cy="523876"/>
            <a:chOff x="70" y="-63"/>
            <a:chExt cx="3161" cy="824"/>
          </a:xfrm>
        </p:grpSpPr>
        <p:sp>
          <p:nvSpPr>
            <p:cNvPr id="12330" name="文本框 6">
              <a:extLst>
                <a:ext uri="{FF2B5EF4-FFF2-40B4-BE49-F238E27FC236}">
                  <a16:creationId xmlns:a16="http://schemas.microsoft.com/office/drawing/2014/main" xmlns="" id="{DA902378-F586-4258-AB9C-F114459D1F35}"/>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预习检查</a:t>
              </a:r>
            </a:p>
          </p:txBody>
        </p:sp>
        <p:cxnSp>
          <p:nvCxnSpPr>
            <p:cNvPr id="48" name="直线连接符 9">
              <a:extLst>
                <a:ext uri="{FF2B5EF4-FFF2-40B4-BE49-F238E27FC236}">
                  <a16:creationId xmlns:a16="http://schemas.microsoft.com/office/drawing/2014/main" xmlns="" id="{736FB4C0-F568-4E66-BB72-1CCEB16C5245}"/>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1" name="菱形 50">
              <a:extLst>
                <a:ext uri="{FF2B5EF4-FFF2-40B4-BE49-F238E27FC236}">
                  <a16:creationId xmlns:a16="http://schemas.microsoft.com/office/drawing/2014/main" xmlns="" id="{4461DABA-89AF-4C15-951B-4FCC392F6430}"/>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blinds(horizontal)">
                                      <p:cBhvr>
                                        <p:cTn id="7" dur="500"/>
                                        <p:tgtEl>
                                          <p:spTgt spid="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1"/>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blinds(horizontal)">
                                      <p:cBhvr>
                                        <p:cTn id="16" dur="500"/>
                                        <p:tgtEl>
                                          <p:spTgt spid="7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0"/>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74"/>
                                        </p:tgtEl>
                                        <p:attrNameLst>
                                          <p:attrName>style.visibility</p:attrName>
                                        </p:attrNameLst>
                                      </p:cBhvr>
                                      <p:to>
                                        <p:strVal val="visible"/>
                                      </p:to>
                                    </p:set>
                                    <p:animEffect transition="in" filter="blinds(horizontal)">
                                      <p:cBhvr>
                                        <p:cTn id="25" dur="500"/>
                                        <p:tgtEl>
                                          <p:spTgt spid="7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blinds(horizontal)">
                                      <p:cBhvr>
                                        <p:cTn id="28" dur="500"/>
                                        <p:tgtEl>
                                          <p:spTgt spid="7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8"/>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blinds(horizontal)">
                                      <p:cBhvr>
                                        <p:cTn id="37" dur="500"/>
                                        <p:tgtEl>
                                          <p:spTgt spid="6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65"/>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withGroup">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blinds(horizontal)">
                                      <p:cBhvr>
                                        <p:cTn id="46" dur="500"/>
                                        <p:tgtEl>
                                          <p:spTgt spid="63"/>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8"/>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6"/>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87"/>
                                        </p:tgtEl>
                                        <p:attrNameLst>
                                          <p:attrName>style.visibility</p:attrName>
                                        </p:attrNameLst>
                                      </p:cBhvr>
                                      <p:to>
                                        <p:strVal val="visible"/>
                                      </p:to>
                                    </p:set>
                                    <p:animEffect transition="in" filter="blinds(horizontal)">
                                      <p:cBhvr>
                                        <p:cTn id="59" dur="500"/>
                                        <p:tgtEl>
                                          <p:spTgt spid="87"/>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85"/>
                                        </p:tgtEl>
                                        <p:attrNameLst>
                                          <p:attrName>style.visibility</p:attrName>
                                        </p:attrNameLst>
                                      </p:cBhvr>
                                      <p:to>
                                        <p:strVal val="visible"/>
                                      </p:to>
                                    </p:set>
                                  </p:childTnLst>
                                </p:cTn>
                              </p:par>
                            </p:childTnLst>
                          </p:cTn>
                        </p:par>
                      </p:childTnLst>
                    </p:cTn>
                  </p:par>
                  <p:par>
                    <p:cTn id="64" fill="hold" nodeType="clickPar">
                      <p:stCondLst>
                        <p:cond delay="indefinite"/>
                      </p:stCondLst>
                      <p:childTnLst>
                        <p:par>
                          <p:cTn id="65" fill="hold" nodeType="withGroup">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84"/>
                                        </p:tgtEl>
                                        <p:attrNameLst>
                                          <p:attrName>style.visibility</p:attrName>
                                        </p:attrNameLst>
                                      </p:cBhvr>
                                      <p:to>
                                        <p:strVal val="visible"/>
                                      </p:to>
                                    </p:set>
                                    <p:animEffect transition="in" filter="blinds(horizontal)">
                                      <p:cBhvr>
                                        <p:cTn id="68" dur="500"/>
                                        <p:tgtEl>
                                          <p:spTgt spid="84"/>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82"/>
                                        </p:tgtEl>
                                        <p:attrNameLst>
                                          <p:attrName>style.visibility</p:attrName>
                                        </p:attrNameLst>
                                      </p:cBhvr>
                                      <p:to>
                                        <p:strVal val="visible"/>
                                      </p:to>
                                    </p:set>
                                  </p:childTnLst>
                                </p:cTn>
                              </p:par>
                            </p:childTnLst>
                          </p:cTn>
                        </p:par>
                      </p:childTnLst>
                    </p:cTn>
                  </p:par>
                  <p:par>
                    <p:cTn id="73" fill="hold" nodeType="clickPar">
                      <p:stCondLst>
                        <p:cond delay="indefinite"/>
                      </p:stCondLst>
                      <p:childTnLst>
                        <p:par>
                          <p:cTn id="74" fill="hold" nodeType="withGroup">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91"/>
                                        </p:tgtEl>
                                        <p:attrNameLst>
                                          <p:attrName>style.visibility</p:attrName>
                                        </p:attrNameLst>
                                      </p:cBhvr>
                                      <p:to>
                                        <p:strVal val="visible"/>
                                      </p:to>
                                    </p:set>
                                    <p:animEffect transition="in" filter="blinds(horizontal)">
                                      <p:cBhvr>
                                        <p:cTn id="77" dur="500"/>
                                        <p:tgtEl>
                                          <p:spTgt spid="91"/>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1" presetClass="entr" presetSubtype="0" fill="hold" grpId="0" nodeType="clickEffect">
                                  <p:stCondLst>
                                    <p:cond delay="0"/>
                                  </p:stCondLst>
                                  <p:childTnLst>
                                    <p:set>
                                      <p:cBhvr>
                                        <p:cTn id="81" dur="1" fill="hold">
                                          <p:stCondLst>
                                            <p:cond delay="0"/>
                                          </p:stCondLst>
                                        </p:cTn>
                                        <p:tgtEl>
                                          <p:spTgt spid="89"/>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90"/>
                                        </p:tgtEl>
                                        <p:attrNameLst>
                                          <p:attrName>style.visibility</p:attrName>
                                        </p:attrNameLst>
                                      </p:cBhvr>
                                      <p:to>
                                        <p:strVal val="visible"/>
                                      </p:to>
                                    </p:set>
                                  </p:childTnLst>
                                </p:cTn>
                              </p:par>
                            </p:childTnLst>
                          </p:cTn>
                        </p:par>
                      </p:childTnLst>
                    </p:cTn>
                  </p:par>
                  <p:par>
                    <p:cTn id="84" fill="hold" nodeType="clickPar">
                      <p:stCondLst>
                        <p:cond delay="indefinite"/>
                      </p:stCondLst>
                      <p:childTnLst>
                        <p:par>
                          <p:cTn id="85" fill="hold" nodeType="withGroup">
                            <p:stCondLst>
                              <p:cond delay="0"/>
                            </p:stCondLst>
                            <p:childTnLst>
                              <p:par>
                                <p:cTn id="86" presetID="3" presetClass="entr" presetSubtype="10" fill="hold" grpId="0" nodeType="clickEffect">
                                  <p:stCondLst>
                                    <p:cond delay="0"/>
                                  </p:stCondLst>
                                  <p:childTnLst>
                                    <p:set>
                                      <p:cBhvr>
                                        <p:cTn id="87" dur="1" fill="hold">
                                          <p:stCondLst>
                                            <p:cond delay="0"/>
                                          </p:stCondLst>
                                        </p:cTn>
                                        <p:tgtEl>
                                          <p:spTgt spid="94"/>
                                        </p:tgtEl>
                                        <p:attrNameLst>
                                          <p:attrName>style.visibility</p:attrName>
                                        </p:attrNameLst>
                                      </p:cBhvr>
                                      <p:to>
                                        <p:strVal val="visible"/>
                                      </p:to>
                                    </p:set>
                                    <p:animEffect transition="in" filter="blinds(horizontal)">
                                      <p:cBhvr>
                                        <p:cTn id="88" dur="500"/>
                                        <p:tgtEl>
                                          <p:spTgt spid="94"/>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93"/>
                                        </p:tgtEl>
                                        <p:attrNameLst>
                                          <p:attrName>style.visibility</p:attrName>
                                        </p:attrNameLst>
                                      </p:cBhvr>
                                      <p:to>
                                        <p:strVal val="visible"/>
                                      </p:to>
                                    </p:set>
                                  </p:childTnLst>
                                </p:cTn>
                              </p:par>
                            </p:childTnLst>
                          </p:cTn>
                        </p:par>
                      </p:childTnLst>
                    </p:cTn>
                  </p:par>
                  <p:par>
                    <p:cTn id="93" fill="hold" nodeType="clickPar">
                      <p:stCondLst>
                        <p:cond delay="indefinite"/>
                      </p:stCondLst>
                      <p:childTnLst>
                        <p:par>
                          <p:cTn id="94" fill="hold" nodeType="withGroup">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81"/>
                                        </p:tgtEl>
                                        <p:attrNameLst>
                                          <p:attrName>style.visibility</p:attrName>
                                        </p:attrNameLst>
                                      </p:cBhvr>
                                      <p:to>
                                        <p:strVal val="visible"/>
                                      </p:to>
                                    </p:set>
                                  </p:childTnLst>
                                </p:cTn>
                              </p:par>
                            </p:childTnLst>
                          </p:cTn>
                        </p:par>
                      </p:childTnLst>
                    </p:cTn>
                  </p:par>
                  <p:par>
                    <p:cTn id="97" fill="hold" nodeType="clickPar">
                      <p:stCondLst>
                        <p:cond delay="indefinite"/>
                      </p:stCondLst>
                      <p:childTnLst>
                        <p:par>
                          <p:cTn id="98" fill="hold" nodeType="withGroup">
                            <p:stCondLst>
                              <p:cond delay="0"/>
                            </p:stCondLst>
                            <p:childTnLst>
                              <p:par>
                                <p:cTn id="99" presetID="3" presetClass="entr" presetSubtype="10" fill="hold" grpId="0" nodeType="clickEffect">
                                  <p:stCondLst>
                                    <p:cond delay="0"/>
                                  </p:stCondLst>
                                  <p:childTnLst>
                                    <p:set>
                                      <p:cBhvr>
                                        <p:cTn id="100" dur="1" fill="hold">
                                          <p:stCondLst>
                                            <p:cond delay="0"/>
                                          </p:stCondLst>
                                        </p:cTn>
                                        <p:tgtEl>
                                          <p:spTgt spid="80"/>
                                        </p:tgtEl>
                                        <p:attrNameLst>
                                          <p:attrName>style.visibility</p:attrName>
                                        </p:attrNameLst>
                                      </p:cBhvr>
                                      <p:to>
                                        <p:strVal val="visible"/>
                                      </p:to>
                                    </p:set>
                                    <p:animEffect transition="in" filter="blinds(horizontal)">
                                      <p:cBhvr>
                                        <p:cTn id="101"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5" grpId="0"/>
      <p:bldP spid="66" grpId="0"/>
      <p:bldP spid="68" grpId="0"/>
      <p:bldP spid="70" grpId="0"/>
      <p:bldP spid="71" grpId="0"/>
      <p:bldP spid="74" grpId="0"/>
      <p:bldP spid="75" grpId="0"/>
      <p:bldP spid="76" grpId="0"/>
      <p:bldP spid="78" grpId="0"/>
      <p:bldP spid="80" grpId="0"/>
      <p:bldP spid="81" grpId="0"/>
      <p:bldP spid="82" grpId="0"/>
      <p:bldP spid="84" grpId="0"/>
      <p:bldP spid="85" grpId="0"/>
      <p:bldP spid="87" grpId="0"/>
      <p:bldP spid="89" grpId="0"/>
      <p:bldP spid="90" grpId="0"/>
      <p:bldP spid="91" grpId="0"/>
      <p:bldP spid="93" grpId="0"/>
      <p:bldP spid="9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1979509B-9164-4C4F-A89E-3AAFADA0C5B3}"/>
              </a:ext>
            </a:extLst>
          </p:cNvPr>
          <p:cNvSpPr>
            <a:spLocks noChangeArrowheads="1"/>
          </p:cNvSpPr>
          <p:nvPr/>
        </p:nvSpPr>
        <p:spPr bwMode="auto">
          <a:xfrm>
            <a:off x="1131888" y="1131888"/>
            <a:ext cx="2954337"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70000"/>
              </a:lnSpc>
            </a:pPr>
            <a:r>
              <a:rPr lang="zh-CN" altLang="en-US" sz="2800" b="1" dirty="0">
                <a:latin typeface="楷体" panose="02010609060101010101" pitchFamily="49" charset="-122"/>
                <a:ea typeface="楷体" panose="02010609060101010101" pitchFamily="49" charset="-122"/>
              </a:rPr>
              <a:t>（      ）勉强（      ）倔强（      ）强大</a:t>
            </a:r>
          </a:p>
        </p:txBody>
      </p:sp>
      <p:sp>
        <p:nvSpPr>
          <p:cNvPr id="4" name="矩形 3">
            <a:extLst>
              <a:ext uri="{FF2B5EF4-FFF2-40B4-BE49-F238E27FC236}">
                <a16:creationId xmlns:a16="http://schemas.microsoft.com/office/drawing/2014/main" xmlns="" id="{8952FC30-3EFD-4415-B939-499C5799B86D}"/>
              </a:ext>
            </a:extLst>
          </p:cNvPr>
          <p:cNvSpPr>
            <a:spLocks noChangeArrowheads="1"/>
          </p:cNvSpPr>
          <p:nvPr/>
        </p:nvSpPr>
        <p:spPr bwMode="auto">
          <a:xfrm>
            <a:off x="5300663" y="1460500"/>
            <a:ext cx="2511425" cy="155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70000"/>
              </a:lnSpc>
            </a:pPr>
            <a:r>
              <a:rPr lang="zh-CN" altLang="en-US" sz="2800" b="1">
                <a:latin typeface="楷体" panose="02010609060101010101" pitchFamily="49" charset="-122"/>
                <a:ea typeface="楷体" panose="02010609060101010101" pitchFamily="49" charset="-122"/>
              </a:rPr>
              <a:t>（    ）爱好</a:t>
            </a:r>
            <a:endParaRPr lang="en-US" altLang="zh-CN" sz="2800" b="1">
              <a:latin typeface="楷体" panose="02010609060101010101" pitchFamily="49" charset="-122"/>
              <a:ea typeface="楷体" panose="02010609060101010101" pitchFamily="49" charset="-122"/>
            </a:endParaRPr>
          </a:p>
          <a:p>
            <a:pPr>
              <a:lnSpc>
                <a:spcPct val="170000"/>
              </a:lnSpc>
            </a:pPr>
            <a:r>
              <a:rPr lang="zh-CN" altLang="en-US" sz="2800" b="1">
                <a:latin typeface="楷体" panose="02010609060101010101" pitchFamily="49" charset="-122"/>
                <a:ea typeface="楷体" panose="02010609060101010101" pitchFamily="49" charset="-122"/>
              </a:rPr>
              <a:t>（    ）你好</a:t>
            </a:r>
          </a:p>
        </p:txBody>
      </p:sp>
      <p:sp>
        <p:nvSpPr>
          <p:cNvPr id="7" name="矩形 6">
            <a:extLst>
              <a:ext uri="{FF2B5EF4-FFF2-40B4-BE49-F238E27FC236}">
                <a16:creationId xmlns:a16="http://schemas.microsoft.com/office/drawing/2014/main" xmlns="" id="{08FEBFB1-6631-4826-B4D4-78A3FBA91912}"/>
              </a:ext>
            </a:extLst>
          </p:cNvPr>
          <p:cNvSpPr>
            <a:spLocks noChangeArrowheads="1"/>
          </p:cNvSpPr>
          <p:nvPr/>
        </p:nvSpPr>
        <p:spPr bwMode="auto">
          <a:xfrm>
            <a:off x="539750" y="1885950"/>
            <a:ext cx="5461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latin typeface="楷体" panose="02010609060101010101" pitchFamily="49" charset="-122"/>
                <a:ea typeface="楷体" panose="02010609060101010101" pitchFamily="49" charset="-122"/>
              </a:rPr>
              <a:t>强</a:t>
            </a:r>
          </a:p>
        </p:txBody>
      </p:sp>
      <p:sp>
        <p:nvSpPr>
          <p:cNvPr id="8" name="左大括号 7">
            <a:extLst>
              <a:ext uri="{FF2B5EF4-FFF2-40B4-BE49-F238E27FC236}">
                <a16:creationId xmlns:a16="http://schemas.microsoft.com/office/drawing/2014/main" xmlns="" id="{AB4EA94E-C5E2-49E5-BF77-F1CA3D2FFD63}"/>
              </a:ext>
            </a:extLst>
          </p:cNvPr>
          <p:cNvSpPr/>
          <p:nvPr/>
        </p:nvSpPr>
        <p:spPr>
          <a:xfrm>
            <a:off x="1023938" y="1477963"/>
            <a:ext cx="247650" cy="1604962"/>
          </a:xfrm>
          <a:prstGeom prst="leftBrace">
            <a:avLst>
              <a:gd name="adj1" fmla="val 39102"/>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800">
              <a:latin typeface="楷体" panose="02010609060101010101" pitchFamily="49" charset="-122"/>
              <a:ea typeface="楷体" panose="02010609060101010101" pitchFamily="49" charset="-122"/>
            </a:endParaRPr>
          </a:p>
        </p:txBody>
      </p:sp>
      <p:sp>
        <p:nvSpPr>
          <p:cNvPr id="9" name="矩形 8">
            <a:extLst>
              <a:ext uri="{FF2B5EF4-FFF2-40B4-BE49-F238E27FC236}">
                <a16:creationId xmlns:a16="http://schemas.microsoft.com/office/drawing/2014/main" xmlns="" id="{5B03E166-05A1-4935-B625-655E594D3C59}"/>
              </a:ext>
            </a:extLst>
          </p:cNvPr>
          <p:cNvSpPr>
            <a:spLocks noChangeArrowheads="1"/>
          </p:cNvSpPr>
          <p:nvPr/>
        </p:nvSpPr>
        <p:spPr bwMode="auto">
          <a:xfrm>
            <a:off x="4760913" y="1885950"/>
            <a:ext cx="5461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latin typeface="楷体" panose="02010609060101010101" pitchFamily="49" charset="-122"/>
                <a:ea typeface="楷体" panose="02010609060101010101" pitchFamily="49" charset="-122"/>
              </a:rPr>
              <a:t>好</a:t>
            </a:r>
          </a:p>
        </p:txBody>
      </p:sp>
      <p:sp>
        <p:nvSpPr>
          <p:cNvPr id="12" name="左大括号 11">
            <a:extLst>
              <a:ext uri="{FF2B5EF4-FFF2-40B4-BE49-F238E27FC236}">
                <a16:creationId xmlns:a16="http://schemas.microsoft.com/office/drawing/2014/main" xmlns="" id="{5C9AE3A3-43F0-4553-8210-EA706744AA26}"/>
              </a:ext>
            </a:extLst>
          </p:cNvPr>
          <p:cNvSpPr/>
          <p:nvPr/>
        </p:nvSpPr>
        <p:spPr>
          <a:xfrm>
            <a:off x="5257800" y="1763713"/>
            <a:ext cx="204788" cy="990600"/>
          </a:xfrm>
          <a:prstGeom prst="leftBrace">
            <a:avLst>
              <a:gd name="adj1" fmla="val 36359"/>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800">
              <a:latin typeface="楷体" panose="02010609060101010101" pitchFamily="49" charset="-122"/>
              <a:ea typeface="楷体" panose="02010609060101010101" pitchFamily="49" charset="-122"/>
            </a:endParaRPr>
          </a:p>
        </p:txBody>
      </p:sp>
      <p:sp>
        <p:nvSpPr>
          <p:cNvPr id="14" name="矩形 13">
            <a:extLst>
              <a:ext uri="{FF2B5EF4-FFF2-40B4-BE49-F238E27FC236}">
                <a16:creationId xmlns:a16="http://schemas.microsoft.com/office/drawing/2014/main" xmlns="" id="{F7E49457-C308-4C42-9546-4C9090199D4C}"/>
              </a:ext>
            </a:extLst>
          </p:cNvPr>
          <p:cNvSpPr>
            <a:spLocks noChangeArrowheads="1"/>
          </p:cNvSpPr>
          <p:nvPr/>
        </p:nvSpPr>
        <p:spPr bwMode="auto">
          <a:xfrm>
            <a:off x="5300663" y="3414713"/>
            <a:ext cx="2511425" cy="155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70000"/>
              </a:lnSpc>
            </a:pPr>
            <a:r>
              <a:rPr lang="zh-CN" altLang="en-US" sz="2800" b="1">
                <a:latin typeface="楷体" panose="02010609060101010101" pitchFamily="49" charset="-122"/>
                <a:ea typeface="楷体" panose="02010609060101010101" pitchFamily="49" charset="-122"/>
              </a:rPr>
              <a:t>（     ）飞溅</a:t>
            </a:r>
            <a:endParaRPr lang="en-US" altLang="zh-CN" sz="2800" b="1">
              <a:latin typeface="楷体" panose="02010609060101010101" pitchFamily="49" charset="-122"/>
              <a:ea typeface="楷体" panose="02010609060101010101" pitchFamily="49" charset="-122"/>
            </a:endParaRPr>
          </a:p>
          <a:p>
            <a:pPr>
              <a:lnSpc>
                <a:spcPct val="170000"/>
              </a:lnSpc>
            </a:pPr>
            <a:r>
              <a:rPr lang="zh-CN" altLang="en-US" sz="2800" b="1">
                <a:latin typeface="楷体" panose="02010609060101010101" pitchFamily="49" charset="-122"/>
                <a:ea typeface="楷体" panose="02010609060101010101" pitchFamily="49" charset="-122"/>
              </a:rPr>
              <a:t>（     ）溅溅</a:t>
            </a:r>
          </a:p>
        </p:txBody>
      </p:sp>
      <p:sp>
        <p:nvSpPr>
          <p:cNvPr id="15" name="矩形 14">
            <a:extLst>
              <a:ext uri="{FF2B5EF4-FFF2-40B4-BE49-F238E27FC236}">
                <a16:creationId xmlns:a16="http://schemas.microsoft.com/office/drawing/2014/main" xmlns="" id="{EF2602BC-8EDB-4440-A5DC-0179837F3CDA}"/>
              </a:ext>
            </a:extLst>
          </p:cNvPr>
          <p:cNvSpPr>
            <a:spLocks noChangeArrowheads="1"/>
          </p:cNvSpPr>
          <p:nvPr/>
        </p:nvSpPr>
        <p:spPr bwMode="auto">
          <a:xfrm>
            <a:off x="4760913" y="3843338"/>
            <a:ext cx="5461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latin typeface="楷体" panose="02010609060101010101" pitchFamily="49" charset="-122"/>
                <a:ea typeface="楷体" panose="02010609060101010101" pitchFamily="49" charset="-122"/>
              </a:rPr>
              <a:t>溅</a:t>
            </a:r>
          </a:p>
        </p:txBody>
      </p:sp>
      <p:sp>
        <p:nvSpPr>
          <p:cNvPr id="16" name="左大括号 15">
            <a:extLst>
              <a:ext uri="{FF2B5EF4-FFF2-40B4-BE49-F238E27FC236}">
                <a16:creationId xmlns:a16="http://schemas.microsoft.com/office/drawing/2014/main" xmlns="" id="{17A66292-5CA5-44B4-9BB0-88392BBDE268}"/>
              </a:ext>
            </a:extLst>
          </p:cNvPr>
          <p:cNvSpPr/>
          <p:nvPr/>
        </p:nvSpPr>
        <p:spPr>
          <a:xfrm>
            <a:off x="5256213" y="3722688"/>
            <a:ext cx="250825" cy="1020762"/>
          </a:xfrm>
          <a:prstGeom prst="leftBrace">
            <a:avLst>
              <a:gd name="adj1" fmla="val 31118"/>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800">
              <a:latin typeface="楷体" panose="02010609060101010101" pitchFamily="49" charset="-122"/>
              <a:ea typeface="楷体" panose="02010609060101010101" pitchFamily="49" charset="-122"/>
            </a:endParaRPr>
          </a:p>
        </p:txBody>
      </p:sp>
      <p:sp>
        <p:nvSpPr>
          <p:cNvPr id="5" name="矩形 4">
            <a:extLst>
              <a:ext uri="{FF2B5EF4-FFF2-40B4-BE49-F238E27FC236}">
                <a16:creationId xmlns:a16="http://schemas.microsoft.com/office/drawing/2014/main" xmlns="" id="{A6A467EC-F250-4A0B-8079-E98C0865F968}"/>
              </a:ext>
            </a:extLst>
          </p:cNvPr>
          <p:cNvSpPr>
            <a:spLocks noChangeArrowheads="1"/>
          </p:cNvSpPr>
          <p:nvPr/>
        </p:nvSpPr>
        <p:spPr bwMode="auto">
          <a:xfrm>
            <a:off x="1538288" y="1289050"/>
            <a:ext cx="1090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err="1">
                <a:solidFill>
                  <a:srgbClr val="FF0000"/>
                </a:solidFill>
                <a:latin typeface="汉语拼音" pitchFamily="34" charset="0"/>
                <a:ea typeface="楷体" panose="02010609060101010101" pitchFamily="49" charset="-122"/>
              </a:rPr>
              <a:t>qiǎnɡ</a:t>
            </a:r>
            <a:endParaRPr lang="en-US" altLang="zh-CN" sz="2800" dirty="0">
              <a:solidFill>
                <a:srgbClr val="FF0000"/>
              </a:solidFill>
              <a:latin typeface="汉语拼音" pitchFamily="34" charset="0"/>
              <a:ea typeface="楷体" panose="02010609060101010101" pitchFamily="49" charset="-122"/>
            </a:endParaRPr>
          </a:p>
        </p:txBody>
      </p:sp>
      <p:sp>
        <p:nvSpPr>
          <p:cNvPr id="6" name="矩形 5">
            <a:extLst>
              <a:ext uri="{FF2B5EF4-FFF2-40B4-BE49-F238E27FC236}">
                <a16:creationId xmlns:a16="http://schemas.microsoft.com/office/drawing/2014/main" xmlns="" id="{F70553BD-C85F-477B-9439-DD1902B59947}"/>
              </a:ext>
            </a:extLst>
          </p:cNvPr>
          <p:cNvSpPr>
            <a:spLocks noChangeArrowheads="1"/>
          </p:cNvSpPr>
          <p:nvPr/>
        </p:nvSpPr>
        <p:spPr bwMode="auto">
          <a:xfrm>
            <a:off x="1528763" y="2022475"/>
            <a:ext cx="10556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err="1">
                <a:solidFill>
                  <a:srgbClr val="FF0000"/>
                </a:solidFill>
                <a:latin typeface="汉语拼音" pitchFamily="34" charset="0"/>
                <a:ea typeface="楷体" panose="02010609060101010101" pitchFamily="49" charset="-122"/>
              </a:rPr>
              <a:t>jiànɡ</a:t>
            </a:r>
            <a:endParaRPr lang="zh-CN" altLang="en-US" sz="2800" dirty="0">
              <a:solidFill>
                <a:srgbClr val="FF0000"/>
              </a:solidFill>
              <a:latin typeface="汉语拼音" pitchFamily="34" charset="0"/>
              <a:ea typeface="楷体" panose="02010609060101010101" pitchFamily="49" charset="-122"/>
            </a:endParaRPr>
          </a:p>
        </p:txBody>
      </p:sp>
      <p:sp>
        <p:nvSpPr>
          <p:cNvPr id="10" name="矩形 9">
            <a:extLst>
              <a:ext uri="{FF2B5EF4-FFF2-40B4-BE49-F238E27FC236}">
                <a16:creationId xmlns:a16="http://schemas.microsoft.com/office/drawing/2014/main" xmlns="" id="{03F7B23D-FE19-4E2E-8EF6-1623E3A3E6D8}"/>
              </a:ext>
            </a:extLst>
          </p:cNvPr>
          <p:cNvSpPr>
            <a:spLocks noChangeArrowheads="1"/>
          </p:cNvSpPr>
          <p:nvPr/>
        </p:nvSpPr>
        <p:spPr bwMode="auto">
          <a:xfrm>
            <a:off x="1538288" y="2746375"/>
            <a:ext cx="13636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err="1">
                <a:solidFill>
                  <a:srgbClr val="FF0000"/>
                </a:solidFill>
                <a:latin typeface="汉语拼音" pitchFamily="34" charset="0"/>
                <a:ea typeface="楷体" panose="02010609060101010101" pitchFamily="49" charset="-122"/>
              </a:rPr>
              <a:t>qiánɡ</a:t>
            </a:r>
            <a:endParaRPr lang="zh-CN" altLang="en-US" sz="2800" dirty="0">
              <a:solidFill>
                <a:srgbClr val="FF0000"/>
              </a:solidFill>
              <a:latin typeface="汉语拼音" pitchFamily="34" charset="0"/>
              <a:ea typeface="楷体" panose="02010609060101010101" pitchFamily="49" charset="-122"/>
            </a:endParaRPr>
          </a:p>
        </p:txBody>
      </p:sp>
      <p:sp>
        <p:nvSpPr>
          <p:cNvPr id="23" name="矩形 22">
            <a:extLst>
              <a:ext uri="{FF2B5EF4-FFF2-40B4-BE49-F238E27FC236}">
                <a16:creationId xmlns:a16="http://schemas.microsoft.com/office/drawing/2014/main" xmlns="" id="{0468AA77-358E-4B10-A9D6-54DF97527901}"/>
              </a:ext>
            </a:extLst>
          </p:cNvPr>
          <p:cNvSpPr>
            <a:spLocks noChangeArrowheads="1"/>
          </p:cNvSpPr>
          <p:nvPr/>
        </p:nvSpPr>
        <p:spPr bwMode="auto">
          <a:xfrm>
            <a:off x="1168400" y="3425825"/>
            <a:ext cx="3770313" cy="155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70000"/>
              </a:lnSpc>
            </a:pPr>
            <a:r>
              <a:rPr lang="zh-CN" altLang="en-US" sz="2800" b="1">
                <a:latin typeface="楷体" panose="02010609060101010101" pitchFamily="49" charset="-122"/>
                <a:ea typeface="楷体" panose="02010609060101010101" pitchFamily="49" charset="-122"/>
              </a:rPr>
              <a:t>（     ）蛮横</a:t>
            </a:r>
            <a:endParaRPr lang="en-US" altLang="zh-CN" sz="2800" b="1">
              <a:latin typeface="楷体" panose="02010609060101010101" pitchFamily="49" charset="-122"/>
              <a:ea typeface="楷体" panose="02010609060101010101" pitchFamily="49" charset="-122"/>
            </a:endParaRPr>
          </a:p>
          <a:p>
            <a:pPr>
              <a:lnSpc>
                <a:spcPct val="170000"/>
              </a:lnSpc>
            </a:pPr>
            <a:r>
              <a:rPr lang="zh-CN" altLang="en-US" sz="2800" b="1">
                <a:latin typeface="楷体" panose="02010609060101010101" pitchFamily="49" charset="-122"/>
                <a:ea typeface="楷体" panose="02010609060101010101" pitchFamily="49" charset="-122"/>
              </a:rPr>
              <a:t>（     ）横七竖八</a:t>
            </a:r>
          </a:p>
        </p:txBody>
      </p:sp>
      <p:sp>
        <p:nvSpPr>
          <p:cNvPr id="27" name="矩形 26">
            <a:extLst>
              <a:ext uri="{FF2B5EF4-FFF2-40B4-BE49-F238E27FC236}">
                <a16:creationId xmlns:a16="http://schemas.microsoft.com/office/drawing/2014/main" xmlns="" id="{48B2E001-84EE-4ADC-AC46-2E0F18FD4BBC}"/>
              </a:ext>
            </a:extLst>
          </p:cNvPr>
          <p:cNvSpPr>
            <a:spLocks noChangeArrowheads="1"/>
          </p:cNvSpPr>
          <p:nvPr/>
        </p:nvSpPr>
        <p:spPr bwMode="auto">
          <a:xfrm>
            <a:off x="539750" y="3843338"/>
            <a:ext cx="5461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latin typeface="楷体" panose="02010609060101010101" pitchFamily="49" charset="-122"/>
                <a:ea typeface="楷体" panose="02010609060101010101" pitchFamily="49" charset="-122"/>
              </a:rPr>
              <a:t>横</a:t>
            </a:r>
          </a:p>
        </p:txBody>
      </p:sp>
      <p:sp>
        <p:nvSpPr>
          <p:cNvPr id="28" name="左大括号 27">
            <a:extLst>
              <a:ext uri="{FF2B5EF4-FFF2-40B4-BE49-F238E27FC236}">
                <a16:creationId xmlns:a16="http://schemas.microsoft.com/office/drawing/2014/main" xmlns="" id="{6472DCB0-B755-4D64-BFBE-A61C50A3BAEE}"/>
              </a:ext>
            </a:extLst>
          </p:cNvPr>
          <p:cNvSpPr/>
          <p:nvPr/>
        </p:nvSpPr>
        <p:spPr>
          <a:xfrm>
            <a:off x="1016000" y="3716338"/>
            <a:ext cx="250825" cy="1020762"/>
          </a:xfrm>
          <a:prstGeom prst="leftBrace">
            <a:avLst>
              <a:gd name="adj1" fmla="val 38713"/>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800">
              <a:latin typeface="楷体" panose="02010609060101010101" pitchFamily="49" charset="-122"/>
              <a:ea typeface="楷体" panose="02010609060101010101" pitchFamily="49" charset="-122"/>
            </a:endParaRPr>
          </a:p>
        </p:txBody>
      </p:sp>
      <p:sp>
        <p:nvSpPr>
          <p:cNvPr id="11" name="矩形 10">
            <a:extLst>
              <a:ext uri="{FF2B5EF4-FFF2-40B4-BE49-F238E27FC236}">
                <a16:creationId xmlns:a16="http://schemas.microsoft.com/office/drawing/2014/main" xmlns="" id="{651753C0-3D38-458E-900F-8D62D2BF95D0}"/>
              </a:ext>
            </a:extLst>
          </p:cNvPr>
          <p:cNvSpPr>
            <a:spLocks noChangeArrowheads="1"/>
          </p:cNvSpPr>
          <p:nvPr/>
        </p:nvSpPr>
        <p:spPr bwMode="auto">
          <a:xfrm>
            <a:off x="1566863" y="3587750"/>
            <a:ext cx="9858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err="1">
                <a:solidFill>
                  <a:srgbClr val="FF0000"/>
                </a:solidFill>
                <a:latin typeface="汉语拼音" pitchFamily="34" charset="0"/>
                <a:ea typeface="楷体" panose="02010609060101010101" pitchFamily="49" charset="-122"/>
              </a:rPr>
              <a:t>hènɡ</a:t>
            </a:r>
            <a:endParaRPr lang="zh-CN" altLang="en-US" sz="2800" dirty="0">
              <a:solidFill>
                <a:srgbClr val="FF0000"/>
              </a:solidFill>
              <a:latin typeface="汉语拼音" pitchFamily="34" charset="0"/>
              <a:ea typeface="楷体" panose="02010609060101010101" pitchFamily="49" charset="-122"/>
            </a:endParaRPr>
          </a:p>
        </p:txBody>
      </p:sp>
      <p:sp>
        <p:nvSpPr>
          <p:cNvPr id="13" name="矩形 12">
            <a:extLst>
              <a:ext uri="{FF2B5EF4-FFF2-40B4-BE49-F238E27FC236}">
                <a16:creationId xmlns:a16="http://schemas.microsoft.com/office/drawing/2014/main" xmlns="" id="{0735D6C7-0BC0-4746-832E-B308B94A2CE3}"/>
              </a:ext>
            </a:extLst>
          </p:cNvPr>
          <p:cNvSpPr>
            <a:spLocks noChangeArrowheads="1"/>
          </p:cNvSpPr>
          <p:nvPr/>
        </p:nvSpPr>
        <p:spPr bwMode="auto">
          <a:xfrm>
            <a:off x="1576388" y="4298950"/>
            <a:ext cx="9858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err="1">
                <a:solidFill>
                  <a:srgbClr val="FF0000"/>
                </a:solidFill>
                <a:latin typeface="汉语拼音" pitchFamily="34" charset="0"/>
                <a:ea typeface="楷体" panose="02010609060101010101" pitchFamily="49" charset="-122"/>
              </a:rPr>
              <a:t>hénɡ</a:t>
            </a:r>
            <a:endParaRPr lang="zh-CN" altLang="en-US" sz="2800" dirty="0">
              <a:solidFill>
                <a:srgbClr val="FF0000"/>
              </a:solidFill>
              <a:latin typeface="汉语拼音" pitchFamily="34" charset="0"/>
              <a:ea typeface="楷体" panose="02010609060101010101" pitchFamily="49" charset="-122"/>
            </a:endParaRPr>
          </a:p>
        </p:txBody>
      </p:sp>
      <p:sp>
        <p:nvSpPr>
          <p:cNvPr id="19" name="矩形 18">
            <a:extLst>
              <a:ext uri="{FF2B5EF4-FFF2-40B4-BE49-F238E27FC236}">
                <a16:creationId xmlns:a16="http://schemas.microsoft.com/office/drawing/2014/main" xmlns="" id="{31800FF4-D918-4596-8B97-9B2DF91A43C7}"/>
              </a:ext>
            </a:extLst>
          </p:cNvPr>
          <p:cNvSpPr>
            <a:spLocks noChangeArrowheads="1"/>
          </p:cNvSpPr>
          <p:nvPr/>
        </p:nvSpPr>
        <p:spPr bwMode="auto">
          <a:xfrm>
            <a:off x="5734050" y="1646238"/>
            <a:ext cx="812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err="1">
                <a:solidFill>
                  <a:srgbClr val="FF0000"/>
                </a:solidFill>
                <a:latin typeface="汉语拼音" pitchFamily="34" charset="0"/>
                <a:ea typeface="楷体" panose="02010609060101010101" pitchFamily="49" charset="-122"/>
              </a:rPr>
              <a:t>hào</a:t>
            </a:r>
            <a:endParaRPr lang="en-US" altLang="zh-CN" sz="2800" dirty="0">
              <a:solidFill>
                <a:srgbClr val="FF0000"/>
              </a:solidFill>
              <a:latin typeface="汉语拼音" pitchFamily="34" charset="0"/>
              <a:ea typeface="楷体" panose="02010609060101010101" pitchFamily="49" charset="-122"/>
            </a:endParaRPr>
          </a:p>
        </p:txBody>
      </p:sp>
      <p:sp>
        <p:nvSpPr>
          <p:cNvPr id="20" name="矩形 19">
            <a:extLst>
              <a:ext uri="{FF2B5EF4-FFF2-40B4-BE49-F238E27FC236}">
                <a16:creationId xmlns:a16="http://schemas.microsoft.com/office/drawing/2014/main" xmlns="" id="{5FEFD6E5-DF8A-4C57-BB03-577528842B2F}"/>
              </a:ext>
            </a:extLst>
          </p:cNvPr>
          <p:cNvSpPr>
            <a:spLocks noChangeArrowheads="1"/>
          </p:cNvSpPr>
          <p:nvPr/>
        </p:nvSpPr>
        <p:spPr bwMode="auto">
          <a:xfrm>
            <a:off x="5734050" y="2384425"/>
            <a:ext cx="812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err="1">
                <a:solidFill>
                  <a:srgbClr val="FF0000"/>
                </a:solidFill>
                <a:latin typeface="汉语拼音" pitchFamily="34" charset="0"/>
                <a:ea typeface="楷体" panose="02010609060101010101" pitchFamily="49" charset="-122"/>
              </a:rPr>
              <a:t>hǎo</a:t>
            </a:r>
            <a:endParaRPr lang="en-US" altLang="zh-CN" sz="2800" dirty="0">
              <a:solidFill>
                <a:srgbClr val="FF0000"/>
              </a:solidFill>
              <a:latin typeface="汉语拼音" pitchFamily="34" charset="0"/>
              <a:ea typeface="楷体" panose="02010609060101010101" pitchFamily="49" charset="-122"/>
            </a:endParaRPr>
          </a:p>
        </p:txBody>
      </p:sp>
      <p:sp>
        <p:nvSpPr>
          <p:cNvPr id="21" name="矩形 20">
            <a:extLst>
              <a:ext uri="{FF2B5EF4-FFF2-40B4-BE49-F238E27FC236}">
                <a16:creationId xmlns:a16="http://schemas.microsoft.com/office/drawing/2014/main" xmlns="" id="{9AB4EF89-7B72-45E8-A5ED-0B7A419F36A5}"/>
              </a:ext>
            </a:extLst>
          </p:cNvPr>
          <p:cNvSpPr>
            <a:spLocks noChangeArrowheads="1"/>
          </p:cNvSpPr>
          <p:nvPr/>
        </p:nvSpPr>
        <p:spPr bwMode="auto">
          <a:xfrm>
            <a:off x="5734050" y="3605213"/>
            <a:ext cx="854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err="1">
                <a:solidFill>
                  <a:srgbClr val="FF0000"/>
                </a:solidFill>
                <a:latin typeface="汉语拼音" pitchFamily="34" charset="0"/>
                <a:ea typeface="楷体" panose="02010609060101010101" pitchFamily="49" charset="-122"/>
              </a:rPr>
              <a:t>jiàn</a:t>
            </a:r>
            <a:endParaRPr lang="en-US" altLang="zh-CN" sz="2800" dirty="0">
              <a:solidFill>
                <a:srgbClr val="FF0000"/>
              </a:solidFill>
              <a:latin typeface="汉语拼音" pitchFamily="34" charset="0"/>
              <a:ea typeface="楷体" panose="02010609060101010101" pitchFamily="49" charset="-122"/>
            </a:endParaRPr>
          </a:p>
        </p:txBody>
      </p:sp>
      <p:sp>
        <p:nvSpPr>
          <p:cNvPr id="22" name="矩形 21">
            <a:extLst>
              <a:ext uri="{FF2B5EF4-FFF2-40B4-BE49-F238E27FC236}">
                <a16:creationId xmlns:a16="http://schemas.microsoft.com/office/drawing/2014/main" xmlns="" id="{F346147C-F72B-4295-852D-AACD864D2C2B}"/>
              </a:ext>
            </a:extLst>
          </p:cNvPr>
          <p:cNvSpPr>
            <a:spLocks noChangeArrowheads="1"/>
          </p:cNvSpPr>
          <p:nvPr/>
        </p:nvSpPr>
        <p:spPr bwMode="auto">
          <a:xfrm>
            <a:off x="5724525" y="4346575"/>
            <a:ext cx="855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dirty="0" err="1">
                <a:solidFill>
                  <a:srgbClr val="FF0000"/>
                </a:solidFill>
                <a:latin typeface="汉语拼音" pitchFamily="34" charset="0"/>
                <a:ea typeface="楷体" panose="02010609060101010101" pitchFamily="49" charset="-122"/>
              </a:rPr>
              <a:t>jiān</a:t>
            </a:r>
            <a:endParaRPr lang="en-US" altLang="zh-CN" sz="2800" dirty="0">
              <a:solidFill>
                <a:srgbClr val="FF0000"/>
              </a:solidFill>
              <a:latin typeface="汉语拼音" pitchFamily="34" charset="0"/>
              <a:ea typeface="楷体" panose="02010609060101010101" pitchFamily="49" charset="-122"/>
            </a:endParaRPr>
          </a:p>
        </p:txBody>
      </p:sp>
      <p:grpSp>
        <p:nvGrpSpPr>
          <p:cNvPr id="13334" name="组合 1">
            <a:extLst>
              <a:ext uri="{FF2B5EF4-FFF2-40B4-BE49-F238E27FC236}">
                <a16:creationId xmlns:a16="http://schemas.microsoft.com/office/drawing/2014/main" xmlns="" id="{7BB1D533-7A63-4814-9F8F-B7B5A3A3F1BB}"/>
              </a:ext>
            </a:extLst>
          </p:cNvPr>
          <p:cNvGrpSpPr>
            <a:grpSpLocks/>
          </p:cNvGrpSpPr>
          <p:nvPr/>
        </p:nvGrpSpPr>
        <p:grpSpPr bwMode="auto">
          <a:xfrm>
            <a:off x="539750" y="555625"/>
            <a:ext cx="1498600" cy="566738"/>
            <a:chOff x="611188" y="598488"/>
            <a:chExt cx="1498600" cy="566737"/>
          </a:xfrm>
        </p:grpSpPr>
        <p:sp>
          <p:nvSpPr>
            <p:cNvPr id="128" name="圆角矩形 127">
              <a:extLst>
                <a:ext uri="{FF2B5EF4-FFF2-40B4-BE49-F238E27FC236}">
                  <a16:creationId xmlns:a16="http://schemas.microsoft.com/office/drawing/2014/main" xmlns="" id="{F09C4C24-B2C3-4D70-AFDB-BA6050E7DE1E}"/>
                </a:ext>
              </a:extLst>
            </p:cNvPr>
            <p:cNvSpPr/>
            <p:nvPr/>
          </p:nvSpPr>
          <p:spPr>
            <a:xfrm rot="20326116">
              <a:off x="1604963" y="719138"/>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29" name="圆角矩形 128">
              <a:extLst>
                <a:ext uri="{FF2B5EF4-FFF2-40B4-BE49-F238E27FC236}">
                  <a16:creationId xmlns:a16="http://schemas.microsoft.com/office/drawing/2014/main" xmlns="" id="{B5496850-10E1-4F35-A92C-E34AF61B64AD}"/>
                </a:ext>
              </a:extLst>
            </p:cNvPr>
            <p:cNvSpPr/>
            <p:nvPr/>
          </p:nvSpPr>
          <p:spPr>
            <a:xfrm rot="319204">
              <a:off x="11191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30" name="圆角矩形 129">
              <a:extLst>
                <a:ext uri="{FF2B5EF4-FFF2-40B4-BE49-F238E27FC236}">
                  <a16:creationId xmlns:a16="http://schemas.microsoft.com/office/drawing/2014/main" xmlns="" id="{57A8BD56-7B9F-457D-A6C1-7B15F65AFDFA}"/>
                </a:ext>
              </a:extLst>
            </p:cNvPr>
            <p:cNvSpPr/>
            <p:nvPr/>
          </p:nvSpPr>
          <p:spPr>
            <a:xfrm rot="21148334">
              <a:off x="646113"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3338" name="矩形 1">
              <a:extLst>
                <a:ext uri="{FF2B5EF4-FFF2-40B4-BE49-F238E27FC236}">
                  <a16:creationId xmlns:a16="http://schemas.microsoft.com/office/drawing/2014/main" xmlns="" id="{7026E98C-1CBE-450C-A8CA-8B28F61F68FE}"/>
                </a:ext>
              </a:extLst>
            </p:cNvPr>
            <p:cNvSpPr>
              <a:spLocks noChangeArrowheads="1"/>
            </p:cNvSpPr>
            <p:nvPr/>
          </p:nvSpPr>
          <p:spPr bwMode="auto">
            <a:xfrm>
              <a:off x="611188" y="598488"/>
              <a:ext cx="1498600"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0" hangingPunct="0">
                <a:lnSpc>
                  <a:spcPts val="4300"/>
                </a:lnSpc>
              </a:pPr>
              <a:r>
                <a:rPr lang="zh-CN" altLang="en-US" sz="2800" b="1">
                  <a:solidFill>
                    <a:schemeClr val="bg1"/>
                  </a:solidFill>
                  <a:latin typeface="楷体" panose="02010609060101010101" pitchFamily="49" charset="-122"/>
                  <a:ea typeface="楷体" panose="02010609060101010101" pitchFamily="49" charset="-122"/>
                </a:rPr>
                <a:t>多音字</a:t>
              </a:r>
            </a:p>
          </p:txBody>
        </p:sp>
      </p:grpSp>
      <p:grpSp>
        <p:nvGrpSpPr>
          <p:cNvPr id="13339" name="组合 55">
            <a:extLst>
              <a:ext uri="{FF2B5EF4-FFF2-40B4-BE49-F238E27FC236}">
                <a16:creationId xmlns:a16="http://schemas.microsoft.com/office/drawing/2014/main" xmlns="" id="{267571B6-D02D-4F32-9F17-0B36853E20A4}"/>
              </a:ext>
            </a:extLst>
          </p:cNvPr>
          <p:cNvGrpSpPr>
            <a:grpSpLocks/>
          </p:cNvGrpSpPr>
          <p:nvPr/>
        </p:nvGrpSpPr>
        <p:grpSpPr bwMode="auto">
          <a:xfrm>
            <a:off x="-3175" y="-20638"/>
            <a:ext cx="2006600" cy="523876"/>
            <a:chOff x="70" y="-63"/>
            <a:chExt cx="3161" cy="824"/>
          </a:xfrm>
        </p:grpSpPr>
        <p:sp>
          <p:nvSpPr>
            <p:cNvPr id="13340" name="文本框 6">
              <a:extLst>
                <a:ext uri="{FF2B5EF4-FFF2-40B4-BE49-F238E27FC236}">
                  <a16:creationId xmlns:a16="http://schemas.microsoft.com/office/drawing/2014/main" xmlns="" id="{7B9BFD60-F4A5-4794-8AF6-598A53274742}"/>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49" charset="-122"/>
                  <a:ea typeface="黑体" panose="02010609060101010101" pitchFamily="49" charset="-122"/>
                </a:rPr>
                <a:t>预习检查</a:t>
              </a:r>
            </a:p>
          </p:txBody>
        </p:sp>
        <p:cxnSp>
          <p:nvCxnSpPr>
            <p:cNvPr id="34" name="直线连接符 9">
              <a:extLst>
                <a:ext uri="{FF2B5EF4-FFF2-40B4-BE49-F238E27FC236}">
                  <a16:creationId xmlns:a16="http://schemas.microsoft.com/office/drawing/2014/main" xmlns="" id="{49B9C8DA-80BE-47D0-B572-B700FAD08434}"/>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5" name="菱形 34">
              <a:extLst>
                <a:ext uri="{FF2B5EF4-FFF2-40B4-BE49-F238E27FC236}">
                  <a16:creationId xmlns:a16="http://schemas.microsoft.com/office/drawing/2014/main" xmlns="" id="{5B91BFB1-FF4C-4B12-8BA7-81642BF02B53}"/>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randombar(horizontal)">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randombar(horizontal)">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randombar(horizontal)">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1" grpId="0"/>
      <p:bldP spid="13" grpId="0"/>
      <p:bldP spid="19" grpId="0"/>
      <p:bldP spid="20" grpId="0"/>
      <p:bldP spid="21" grpId="0"/>
      <p:bldP spid="22" grpId="0"/>
    </p:bldLst>
  </p:timing>
</p:sld>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182</TotalTime>
  <Words>5121</Words>
  <Application>Microsoft Office PowerPoint</Application>
  <PresentationFormat>全屏显示(16:9)</PresentationFormat>
  <Paragraphs>298</Paragraphs>
  <Slides>50</Slides>
  <Notes>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50</vt:i4>
      </vt:variant>
    </vt:vector>
  </HeadingPairs>
  <TitlesOfParts>
    <vt:vector size="62" baseType="lpstr">
      <vt:lpstr>Arial</vt:lpstr>
      <vt:lpstr>宋体</vt:lpstr>
      <vt:lpstr>Calibri</vt:lpstr>
      <vt:lpstr>微软雅黑</vt:lpstr>
      <vt:lpstr>楷体</vt:lpstr>
      <vt:lpstr>Xingkai SC</vt:lpstr>
      <vt:lpstr>汉语拼音</vt:lpstr>
      <vt:lpstr>Times New Roman</vt:lpstr>
      <vt:lpstr>黑体</vt:lpstr>
      <vt:lpstr>Courier New</vt:lpstr>
      <vt:lpstr>Impact</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xb21cn</cp:lastModifiedBy>
  <cp:revision>662</cp:revision>
  <dcterms:created xsi:type="dcterms:W3CDTF">2018-11-06T06:39:21Z</dcterms:created>
  <dcterms:modified xsi:type="dcterms:W3CDTF">2020-03-27T06:30:27Z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